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24"/>
  </p:notesMasterIdLst>
  <p:sldIdLst>
    <p:sldId id="256" r:id="rId2"/>
    <p:sldId id="277" r:id="rId3"/>
    <p:sldId id="276" r:id="rId4"/>
    <p:sldId id="272" r:id="rId5"/>
    <p:sldId id="270" r:id="rId6"/>
    <p:sldId id="278" r:id="rId7"/>
    <p:sldId id="258" r:id="rId8"/>
    <p:sldId id="274" r:id="rId9"/>
    <p:sldId id="260" r:id="rId10"/>
    <p:sldId id="273" r:id="rId11"/>
    <p:sldId id="284" r:id="rId12"/>
    <p:sldId id="287" r:id="rId13"/>
    <p:sldId id="285" r:id="rId14"/>
    <p:sldId id="286" r:id="rId15"/>
    <p:sldId id="288" r:id="rId16"/>
    <p:sldId id="289" r:id="rId17"/>
    <p:sldId id="290" r:id="rId18"/>
    <p:sldId id="291" r:id="rId19"/>
    <p:sldId id="292" r:id="rId20"/>
    <p:sldId id="294" r:id="rId21"/>
    <p:sldId id="293" r:id="rId22"/>
    <p:sldId id="26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086" autoAdjust="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0FA3BE-4912-4FC3-B420-11187858EEE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6C32A3-3875-41D9-B9CB-40B3E1D7054A}">
      <dgm:prSet phldrT="[Текст]" custT="1"/>
      <dgm:spPr>
        <a:solidFill>
          <a:schemeClr val="accent1"/>
        </a:solidFill>
        <a:ln w="50800">
          <a:solidFill>
            <a:schemeClr val="bg1"/>
          </a:solidFill>
        </a:ln>
      </dgm:spPr>
      <dgm:t>
        <a:bodyPr/>
        <a:lstStyle/>
        <a:p>
          <a:r>
            <a:rPr lang="ru-RU" sz="2800" b="1" i="1" dirty="0" smtClean="0">
              <a:solidFill>
                <a:schemeClr val="bg1"/>
              </a:solidFill>
            </a:rPr>
            <a:t>Опора на</a:t>
          </a:r>
          <a:endParaRPr lang="ru-RU" sz="2800" b="1" i="1" dirty="0">
            <a:solidFill>
              <a:schemeClr val="bg1"/>
            </a:solidFill>
          </a:endParaRPr>
        </a:p>
      </dgm:t>
    </dgm:pt>
    <dgm:pt modelId="{41D539EE-A5F6-427D-ADA9-FF514261F5E4}" type="parTrans" cxnId="{DFC189BD-CEBB-4BD1-94C8-A720A441C6A2}">
      <dgm:prSet/>
      <dgm:spPr/>
      <dgm:t>
        <a:bodyPr/>
        <a:lstStyle/>
        <a:p>
          <a:endParaRPr lang="ru-RU"/>
        </a:p>
      </dgm:t>
    </dgm:pt>
    <dgm:pt modelId="{9B0E4BA0-27E5-45ED-975F-70C5A2D09C75}" type="sibTrans" cxnId="{DFC189BD-CEBB-4BD1-94C8-A720A441C6A2}">
      <dgm:prSet/>
      <dgm:spPr/>
      <dgm:t>
        <a:bodyPr/>
        <a:lstStyle/>
        <a:p>
          <a:endParaRPr lang="ru-RU"/>
        </a:p>
      </dgm:t>
    </dgm:pt>
    <dgm:pt modelId="{F9D24015-8E20-4C25-8613-C0C125C81970}">
      <dgm:prSet phldrT="[Текст]" custT="1"/>
      <dgm:spPr>
        <a:solidFill>
          <a:schemeClr val="tx2">
            <a:lumMod val="20000"/>
            <a:lumOff val="80000"/>
          </a:schemeClr>
        </a:solidFill>
        <a:ln w="63500">
          <a:solidFill>
            <a:schemeClr val="bg1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Мысленные и практические действия учащихся.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A35797-B53F-4EDA-BE7C-BE806AF8D72A}" type="parTrans" cxnId="{64570978-0256-41A7-96A3-E0058E28570A}">
      <dgm:prSet/>
      <dgm:spPr/>
      <dgm:t>
        <a:bodyPr/>
        <a:lstStyle/>
        <a:p>
          <a:endParaRPr lang="ru-RU"/>
        </a:p>
      </dgm:t>
    </dgm:pt>
    <dgm:pt modelId="{EDD16FAE-D692-468F-8CCF-A409C11A4166}" type="sibTrans" cxnId="{64570978-0256-41A7-96A3-E0058E28570A}">
      <dgm:prSet/>
      <dgm:spPr/>
      <dgm:t>
        <a:bodyPr/>
        <a:lstStyle/>
        <a:p>
          <a:endParaRPr lang="ru-RU"/>
        </a:p>
      </dgm:t>
    </dgm:pt>
    <dgm:pt modelId="{23FCB53D-EF84-4526-95A9-2EF98962BEA8}">
      <dgm:prSet phldrT="[Текст]" custT="1"/>
      <dgm:spPr>
        <a:solidFill>
          <a:schemeClr val="tx2">
            <a:lumMod val="20000"/>
            <a:lumOff val="80000"/>
          </a:schemeClr>
        </a:solidFill>
        <a:ln w="63500">
          <a:solidFill>
            <a:schemeClr val="bg1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Самостоятельную познавательную деятельность учащихся по разрешению проблемных ситуаций</a:t>
          </a:r>
          <a:r>
            <a:rPr lang="ru-RU" sz="1900" dirty="0" smtClean="0">
              <a:solidFill>
                <a:schemeClr val="tx1"/>
              </a:solidFill>
            </a:rPr>
            <a:t>.</a:t>
          </a:r>
          <a:endParaRPr lang="ru-RU" sz="1900" dirty="0"/>
        </a:p>
      </dgm:t>
    </dgm:pt>
    <dgm:pt modelId="{EAD05605-2E04-48F6-B9B6-856B64E6F6D8}" type="parTrans" cxnId="{B2BA0141-D8DA-4D64-8B7D-400325D599F6}">
      <dgm:prSet/>
      <dgm:spPr/>
      <dgm:t>
        <a:bodyPr/>
        <a:lstStyle/>
        <a:p>
          <a:endParaRPr lang="ru-RU"/>
        </a:p>
      </dgm:t>
    </dgm:pt>
    <dgm:pt modelId="{1A57F807-B94D-4A7C-B1C4-729CC2858283}" type="sibTrans" cxnId="{B2BA0141-D8DA-4D64-8B7D-400325D599F6}">
      <dgm:prSet/>
      <dgm:spPr/>
      <dgm:t>
        <a:bodyPr/>
        <a:lstStyle/>
        <a:p>
          <a:endParaRPr lang="ru-RU"/>
        </a:p>
      </dgm:t>
    </dgm:pt>
    <dgm:pt modelId="{2D5D1538-24DE-4C0A-86C4-153DD07DD3DC}">
      <dgm:prSet phldrT="[Текст]" custT="1"/>
      <dgm:spPr>
        <a:solidFill>
          <a:schemeClr val="tx2">
            <a:lumMod val="20000"/>
            <a:lumOff val="80000"/>
          </a:schemeClr>
        </a:solidFill>
        <a:ln w="63500">
          <a:solidFill>
            <a:schemeClr val="bg1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Усиление интенсивности мышления учащихся в результате поиска новых знаний.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3F6576-3E75-4B8E-B0B3-48974FDFED96}" type="parTrans" cxnId="{0F47CBF2-F15A-4C2C-9AC6-47D1448629A9}">
      <dgm:prSet/>
      <dgm:spPr/>
      <dgm:t>
        <a:bodyPr/>
        <a:lstStyle/>
        <a:p>
          <a:endParaRPr lang="ru-RU"/>
        </a:p>
      </dgm:t>
    </dgm:pt>
    <dgm:pt modelId="{F115B407-3B49-4FA6-880A-91C66264953E}" type="sibTrans" cxnId="{0F47CBF2-F15A-4C2C-9AC6-47D1448629A9}">
      <dgm:prSet/>
      <dgm:spPr/>
      <dgm:t>
        <a:bodyPr/>
        <a:lstStyle/>
        <a:p>
          <a:endParaRPr lang="ru-RU"/>
        </a:p>
      </dgm:t>
    </dgm:pt>
    <dgm:pt modelId="{880F34D4-613F-422B-841A-2758EC64CA9B}">
      <dgm:prSet phldrT="[Текст]" custT="1"/>
      <dgm:spPr>
        <a:solidFill>
          <a:schemeClr val="tx2">
            <a:lumMod val="20000"/>
            <a:lumOff val="80000"/>
          </a:schemeClr>
        </a:solidFill>
        <a:ln w="63500">
          <a:solidFill>
            <a:schemeClr val="bg1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прогресса в когнитивном и культурном развитии учащихся.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0CFFCA-B05B-4E1B-BA56-D5343B2FC77E}" type="parTrans" cxnId="{ADEBCA1D-27D8-4AC0-BC12-836082034DCB}">
      <dgm:prSet/>
      <dgm:spPr/>
      <dgm:t>
        <a:bodyPr/>
        <a:lstStyle/>
        <a:p>
          <a:endParaRPr lang="ru-RU"/>
        </a:p>
      </dgm:t>
    </dgm:pt>
    <dgm:pt modelId="{66238955-3950-4294-8D9B-304F934E13CF}" type="sibTrans" cxnId="{ADEBCA1D-27D8-4AC0-BC12-836082034DCB}">
      <dgm:prSet/>
      <dgm:spPr/>
      <dgm:t>
        <a:bodyPr/>
        <a:lstStyle/>
        <a:p>
          <a:endParaRPr lang="ru-RU"/>
        </a:p>
      </dgm:t>
    </dgm:pt>
    <dgm:pt modelId="{452DF434-D4C9-4AAA-B35B-CC1FE71B0B4E}" type="pres">
      <dgm:prSet presAssocID="{C40FA3BE-4912-4FC3-B420-11187858EEE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8D1AB8-DF4C-4B5A-AE49-675AD45AED7D}" type="pres">
      <dgm:prSet presAssocID="{C40FA3BE-4912-4FC3-B420-11187858EEE9}" presName="matrix" presStyleCnt="0"/>
      <dgm:spPr/>
    </dgm:pt>
    <dgm:pt modelId="{C8CDEF7D-01F0-4B43-B2D6-F06235070007}" type="pres">
      <dgm:prSet presAssocID="{C40FA3BE-4912-4FC3-B420-11187858EEE9}" presName="tile1" presStyleLbl="node1" presStyleIdx="0" presStyleCnt="4"/>
      <dgm:spPr/>
      <dgm:t>
        <a:bodyPr/>
        <a:lstStyle/>
        <a:p>
          <a:endParaRPr lang="ru-RU"/>
        </a:p>
      </dgm:t>
    </dgm:pt>
    <dgm:pt modelId="{21730679-D7C0-48BD-B3AC-05675A6C0B19}" type="pres">
      <dgm:prSet presAssocID="{C40FA3BE-4912-4FC3-B420-11187858EEE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1CAD0-22B7-4FAD-BAB0-E4A62E90B054}" type="pres">
      <dgm:prSet presAssocID="{C40FA3BE-4912-4FC3-B420-11187858EEE9}" presName="tile2" presStyleLbl="node1" presStyleIdx="1" presStyleCnt="4"/>
      <dgm:spPr/>
      <dgm:t>
        <a:bodyPr/>
        <a:lstStyle/>
        <a:p>
          <a:endParaRPr lang="ru-RU"/>
        </a:p>
      </dgm:t>
    </dgm:pt>
    <dgm:pt modelId="{1BD4BC79-BBB4-4898-8AAA-B8C826B457D8}" type="pres">
      <dgm:prSet presAssocID="{C40FA3BE-4912-4FC3-B420-11187858EEE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E6FA4-877E-4179-A005-BB00904A5F9D}" type="pres">
      <dgm:prSet presAssocID="{C40FA3BE-4912-4FC3-B420-11187858EEE9}" presName="tile3" presStyleLbl="node1" presStyleIdx="2" presStyleCnt="4"/>
      <dgm:spPr/>
      <dgm:t>
        <a:bodyPr/>
        <a:lstStyle/>
        <a:p>
          <a:endParaRPr lang="ru-RU"/>
        </a:p>
      </dgm:t>
    </dgm:pt>
    <dgm:pt modelId="{C955F6FA-84F8-4590-9905-A6FCB94D7170}" type="pres">
      <dgm:prSet presAssocID="{C40FA3BE-4912-4FC3-B420-11187858EEE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DCF9F-0FE2-4D02-8B62-10118BB14573}" type="pres">
      <dgm:prSet presAssocID="{C40FA3BE-4912-4FC3-B420-11187858EEE9}" presName="tile4" presStyleLbl="node1" presStyleIdx="3" presStyleCnt="4"/>
      <dgm:spPr/>
      <dgm:t>
        <a:bodyPr/>
        <a:lstStyle/>
        <a:p>
          <a:endParaRPr lang="ru-RU"/>
        </a:p>
      </dgm:t>
    </dgm:pt>
    <dgm:pt modelId="{E523F060-E38E-41D2-89FE-7551E8CD1F8A}" type="pres">
      <dgm:prSet presAssocID="{C40FA3BE-4912-4FC3-B420-11187858EEE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A1CF2-3494-4B13-9B5A-EA1335095C7F}" type="pres">
      <dgm:prSet presAssocID="{C40FA3BE-4912-4FC3-B420-11187858EEE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2E87B2CE-E5A4-4D17-BC57-EE39159C44D7}" type="presOf" srcId="{2D5D1538-24DE-4C0A-86C4-153DD07DD3DC}" destId="{7AEE6FA4-877E-4179-A005-BB00904A5F9D}" srcOrd="0" destOrd="0" presId="urn:microsoft.com/office/officeart/2005/8/layout/matrix1"/>
    <dgm:cxn modelId="{B0F9F996-23B8-4103-AB96-374C74B12211}" type="presOf" srcId="{F9D24015-8E20-4C25-8613-C0C125C81970}" destId="{C8CDEF7D-01F0-4B43-B2D6-F06235070007}" srcOrd="0" destOrd="0" presId="urn:microsoft.com/office/officeart/2005/8/layout/matrix1"/>
    <dgm:cxn modelId="{9DD8264E-C4F7-4CB7-8016-497659436864}" type="presOf" srcId="{2D5D1538-24DE-4C0A-86C4-153DD07DD3DC}" destId="{C955F6FA-84F8-4590-9905-A6FCB94D7170}" srcOrd="1" destOrd="0" presId="urn:microsoft.com/office/officeart/2005/8/layout/matrix1"/>
    <dgm:cxn modelId="{0F47CBF2-F15A-4C2C-9AC6-47D1448629A9}" srcId="{E96C32A3-3875-41D9-B9CB-40B3E1D7054A}" destId="{2D5D1538-24DE-4C0A-86C4-153DD07DD3DC}" srcOrd="2" destOrd="0" parTransId="{0A3F6576-3E75-4B8E-B0B3-48974FDFED96}" sibTransId="{F115B407-3B49-4FA6-880A-91C66264953E}"/>
    <dgm:cxn modelId="{DFC189BD-CEBB-4BD1-94C8-A720A441C6A2}" srcId="{C40FA3BE-4912-4FC3-B420-11187858EEE9}" destId="{E96C32A3-3875-41D9-B9CB-40B3E1D7054A}" srcOrd="0" destOrd="0" parTransId="{41D539EE-A5F6-427D-ADA9-FF514261F5E4}" sibTransId="{9B0E4BA0-27E5-45ED-975F-70C5A2D09C75}"/>
    <dgm:cxn modelId="{633331E6-24CF-4D3B-B057-DE385BD57303}" type="presOf" srcId="{880F34D4-613F-422B-841A-2758EC64CA9B}" destId="{E4EDCF9F-0FE2-4D02-8B62-10118BB14573}" srcOrd="0" destOrd="0" presId="urn:microsoft.com/office/officeart/2005/8/layout/matrix1"/>
    <dgm:cxn modelId="{2916A5A8-543D-402E-9DBA-F5289250B0E9}" type="presOf" srcId="{23FCB53D-EF84-4526-95A9-2EF98962BEA8}" destId="{ADF1CAD0-22B7-4FAD-BAB0-E4A62E90B054}" srcOrd="0" destOrd="0" presId="urn:microsoft.com/office/officeart/2005/8/layout/matrix1"/>
    <dgm:cxn modelId="{7F1483DE-64BD-4B72-B5AD-E40EC6371D6D}" type="presOf" srcId="{E96C32A3-3875-41D9-B9CB-40B3E1D7054A}" destId="{D49A1CF2-3494-4B13-9B5A-EA1335095C7F}" srcOrd="0" destOrd="0" presId="urn:microsoft.com/office/officeart/2005/8/layout/matrix1"/>
    <dgm:cxn modelId="{ADEBCA1D-27D8-4AC0-BC12-836082034DCB}" srcId="{E96C32A3-3875-41D9-B9CB-40B3E1D7054A}" destId="{880F34D4-613F-422B-841A-2758EC64CA9B}" srcOrd="3" destOrd="0" parTransId="{F60CFFCA-B05B-4E1B-BA56-D5343B2FC77E}" sibTransId="{66238955-3950-4294-8D9B-304F934E13CF}"/>
    <dgm:cxn modelId="{284A124F-D4A7-484A-96D3-E6673FE3E040}" type="presOf" srcId="{880F34D4-613F-422B-841A-2758EC64CA9B}" destId="{E523F060-E38E-41D2-89FE-7551E8CD1F8A}" srcOrd="1" destOrd="0" presId="urn:microsoft.com/office/officeart/2005/8/layout/matrix1"/>
    <dgm:cxn modelId="{B2BA0141-D8DA-4D64-8B7D-400325D599F6}" srcId="{E96C32A3-3875-41D9-B9CB-40B3E1D7054A}" destId="{23FCB53D-EF84-4526-95A9-2EF98962BEA8}" srcOrd="1" destOrd="0" parTransId="{EAD05605-2E04-48F6-B9B6-856B64E6F6D8}" sibTransId="{1A57F807-B94D-4A7C-B1C4-729CC2858283}"/>
    <dgm:cxn modelId="{8091F021-0AA8-4A7D-873A-8502C5C64355}" type="presOf" srcId="{F9D24015-8E20-4C25-8613-C0C125C81970}" destId="{21730679-D7C0-48BD-B3AC-05675A6C0B19}" srcOrd="1" destOrd="0" presId="urn:microsoft.com/office/officeart/2005/8/layout/matrix1"/>
    <dgm:cxn modelId="{64570978-0256-41A7-96A3-E0058E28570A}" srcId="{E96C32A3-3875-41D9-B9CB-40B3E1D7054A}" destId="{F9D24015-8E20-4C25-8613-C0C125C81970}" srcOrd="0" destOrd="0" parTransId="{FFA35797-B53F-4EDA-BE7C-BE806AF8D72A}" sibTransId="{EDD16FAE-D692-468F-8CCF-A409C11A4166}"/>
    <dgm:cxn modelId="{7746B65E-D6C3-4899-B2CD-02998D0E49AF}" type="presOf" srcId="{23FCB53D-EF84-4526-95A9-2EF98962BEA8}" destId="{1BD4BC79-BBB4-4898-8AAA-B8C826B457D8}" srcOrd="1" destOrd="0" presId="urn:microsoft.com/office/officeart/2005/8/layout/matrix1"/>
    <dgm:cxn modelId="{A76529E6-749E-43AB-AEC2-4D94EC22F82A}" type="presOf" srcId="{C40FA3BE-4912-4FC3-B420-11187858EEE9}" destId="{452DF434-D4C9-4AAA-B35B-CC1FE71B0B4E}" srcOrd="0" destOrd="0" presId="urn:microsoft.com/office/officeart/2005/8/layout/matrix1"/>
    <dgm:cxn modelId="{99C9AA68-17CC-4A66-BF38-3A4575FF1FE5}" type="presParOf" srcId="{452DF434-D4C9-4AAA-B35B-CC1FE71B0B4E}" destId="{1D8D1AB8-DF4C-4B5A-AE49-675AD45AED7D}" srcOrd="0" destOrd="0" presId="urn:microsoft.com/office/officeart/2005/8/layout/matrix1"/>
    <dgm:cxn modelId="{B87009F8-62ED-433D-8730-9557B42ECF1C}" type="presParOf" srcId="{1D8D1AB8-DF4C-4B5A-AE49-675AD45AED7D}" destId="{C8CDEF7D-01F0-4B43-B2D6-F06235070007}" srcOrd="0" destOrd="0" presId="urn:microsoft.com/office/officeart/2005/8/layout/matrix1"/>
    <dgm:cxn modelId="{E0CF40E8-D73A-46B9-9ECC-4BCB202236E1}" type="presParOf" srcId="{1D8D1AB8-DF4C-4B5A-AE49-675AD45AED7D}" destId="{21730679-D7C0-48BD-B3AC-05675A6C0B19}" srcOrd="1" destOrd="0" presId="urn:microsoft.com/office/officeart/2005/8/layout/matrix1"/>
    <dgm:cxn modelId="{EBD8E91E-066E-4C58-9E48-8A4E2D16D4F5}" type="presParOf" srcId="{1D8D1AB8-DF4C-4B5A-AE49-675AD45AED7D}" destId="{ADF1CAD0-22B7-4FAD-BAB0-E4A62E90B054}" srcOrd="2" destOrd="0" presId="urn:microsoft.com/office/officeart/2005/8/layout/matrix1"/>
    <dgm:cxn modelId="{88B4AF48-EF98-4297-9391-170148191522}" type="presParOf" srcId="{1D8D1AB8-DF4C-4B5A-AE49-675AD45AED7D}" destId="{1BD4BC79-BBB4-4898-8AAA-B8C826B457D8}" srcOrd="3" destOrd="0" presId="urn:microsoft.com/office/officeart/2005/8/layout/matrix1"/>
    <dgm:cxn modelId="{A1DDFAF0-63AE-4097-9E19-18FC0F75CD1E}" type="presParOf" srcId="{1D8D1AB8-DF4C-4B5A-AE49-675AD45AED7D}" destId="{7AEE6FA4-877E-4179-A005-BB00904A5F9D}" srcOrd="4" destOrd="0" presId="urn:microsoft.com/office/officeart/2005/8/layout/matrix1"/>
    <dgm:cxn modelId="{D8CF7FA9-0FA3-431D-9849-D1AC038DE73D}" type="presParOf" srcId="{1D8D1AB8-DF4C-4B5A-AE49-675AD45AED7D}" destId="{C955F6FA-84F8-4590-9905-A6FCB94D7170}" srcOrd="5" destOrd="0" presId="urn:microsoft.com/office/officeart/2005/8/layout/matrix1"/>
    <dgm:cxn modelId="{0A91A3D1-9769-41D2-8F96-0DA9AC7126C6}" type="presParOf" srcId="{1D8D1AB8-DF4C-4B5A-AE49-675AD45AED7D}" destId="{E4EDCF9F-0FE2-4D02-8B62-10118BB14573}" srcOrd="6" destOrd="0" presId="urn:microsoft.com/office/officeart/2005/8/layout/matrix1"/>
    <dgm:cxn modelId="{5D6FAF37-9C56-4651-8A19-A34ACE1F4230}" type="presParOf" srcId="{1D8D1AB8-DF4C-4B5A-AE49-675AD45AED7D}" destId="{E523F060-E38E-41D2-89FE-7551E8CD1F8A}" srcOrd="7" destOrd="0" presId="urn:microsoft.com/office/officeart/2005/8/layout/matrix1"/>
    <dgm:cxn modelId="{75D7DA5F-B037-46F9-9FED-5F449D03B410}" type="presParOf" srcId="{452DF434-D4C9-4AAA-B35B-CC1FE71B0B4E}" destId="{D49A1CF2-3494-4B13-9B5A-EA1335095C7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DEF7D-01F0-4B43-B2D6-F06235070007}">
      <dsp:nvSpPr>
        <dsp:cNvPr id="0" name=""/>
        <dsp:cNvSpPr/>
      </dsp:nvSpPr>
      <dsp:spPr>
        <a:xfrm rot="16200000">
          <a:off x="648072" y="-648072"/>
          <a:ext cx="2412268" cy="3708412"/>
        </a:xfrm>
        <a:prstGeom prst="round1Rect">
          <a:avLst/>
        </a:prstGeom>
        <a:solidFill>
          <a:schemeClr val="tx2">
            <a:lumMod val="20000"/>
            <a:lumOff val="80000"/>
          </a:schemeClr>
        </a:solidFill>
        <a:ln w="635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Мысленные и практические действия учащихся.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0" y="0"/>
        <a:ext cx="3708412" cy="1809201"/>
      </dsp:txXfrm>
    </dsp:sp>
    <dsp:sp modelId="{ADF1CAD0-22B7-4FAD-BAB0-E4A62E90B054}">
      <dsp:nvSpPr>
        <dsp:cNvPr id="0" name=""/>
        <dsp:cNvSpPr/>
      </dsp:nvSpPr>
      <dsp:spPr>
        <a:xfrm>
          <a:off x="3708412" y="0"/>
          <a:ext cx="3708412" cy="2412268"/>
        </a:xfrm>
        <a:prstGeom prst="round1Rect">
          <a:avLst/>
        </a:prstGeom>
        <a:solidFill>
          <a:schemeClr val="tx2">
            <a:lumMod val="20000"/>
            <a:lumOff val="80000"/>
          </a:schemeClr>
        </a:solidFill>
        <a:ln w="635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Самостоятельную познавательную деятельность учащихся по разрешению проблемных ситуаций</a:t>
          </a:r>
          <a:r>
            <a:rPr lang="ru-RU" sz="1900" kern="1200" dirty="0" smtClean="0">
              <a:solidFill>
                <a:schemeClr val="tx1"/>
              </a:solidFill>
            </a:rPr>
            <a:t>.</a:t>
          </a:r>
          <a:endParaRPr lang="ru-RU" sz="1900" kern="1200" dirty="0"/>
        </a:p>
      </dsp:txBody>
      <dsp:txXfrm>
        <a:off x="3708412" y="0"/>
        <a:ext cx="3708412" cy="1809201"/>
      </dsp:txXfrm>
    </dsp:sp>
    <dsp:sp modelId="{7AEE6FA4-877E-4179-A005-BB00904A5F9D}">
      <dsp:nvSpPr>
        <dsp:cNvPr id="0" name=""/>
        <dsp:cNvSpPr/>
      </dsp:nvSpPr>
      <dsp:spPr>
        <a:xfrm rot="10800000">
          <a:off x="0" y="2412268"/>
          <a:ext cx="3708412" cy="2412268"/>
        </a:xfrm>
        <a:prstGeom prst="round1Rect">
          <a:avLst/>
        </a:prstGeom>
        <a:solidFill>
          <a:schemeClr val="tx2">
            <a:lumMod val="20000"/>
            <a:lumOff val="80000"/>
          </a:schemeClr>
        </a:solidFill>
        <a:ln w="635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Усиление интенсивности мышления учащихся в результате поиска новых знаний.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3015335"/>
        <a:ext cx="3708412" cy="1809201"/>
      </dsp:txXfrm>
    </dsp:sp>
    <dsp:sp modelId="{E4EDCF9F-0FE2-4D02-8B62-10118BB14573}">
      <dsp:nvSpPr>
        <dsp:cNvPr id="0" name=""/>
        <dsp:cNvSpPr/>
      </dsp:nvSpPr>
      <dsp:spPr>
        <a:xfrm rot="5400000">
          <a:off x="4356484" y="1764196"/>
          <a:ext cx="2412268" cy="3708412"/>
        </a:xfrm>
        <a:prstGeom prst="round1Rect">
          <a:avLst/>
        </a:prstGeom>
        <a:solidFill>
          <a:schemeClr val="tx2">
            <a:lumMod val="20000"/>
            <a:lumOff val="80000"/>
          </a:schemeClr>
        </a:solidFill>
        <a:ln w="635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прогресса в когнитивном и культурном развитии учащихся.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708412" y="3015334"/>
        <a:ext cx="3708412" cy="1809201"/>
      </dsp:txXfrm>
    </dsp:sp>
    <dsp:sp modelId="{D49A1CF2-3494-4B13-9B5A-EA1335095C7F}">
      <dsp:nvSpPr>
        <dsp:cNvPr id="0" name=""/>
        <dsp:cNvSpPr/>
      </dsp:nvSpPr>
      <dsp:spPr>
        <a:xfrm>
          <a:off x="2595888" y="1809201"/>
          <a:ext cx="2225047" cy="1206134"/>
        </a:xfrm>
        <a:prstGeom prst="roundRect">
          <a:avLst/>
        </a:prstGeom>
        <a:solidFill>
          <a:schemeClr val="accent1"/>
        </a:solidFill>
        <a:ln w="508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bg1"/>
              </a:solidFill>
            </a:rPr>
            <a:t>Опора на</a:t>
          </a:r>
          <a:endParaRPr lang="ru-RU" sz="2800" b="1" i="1" kern="1200" dirty="0">
            <a:solidFill>
              <a:schemeClr val="bg1"/>
            </a:solidFill>
          </a:endParaRPr>
        </a:p>
      </dsp:txBody>
      <dsp:txXfrm>
        <a:off x="2654767" y="1868080"/>
        <a:ext cx="2107289" cy="1088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DCDE32F-5B99-4566-ACF5-451E62752C5B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435AD1-E36C-47B8-BBF0-4C221B6F4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5939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DEA122-FE96-4A8B-9434-ECD8BA66535A}" type="datetimeFigureOut">
              <a:rPr lang="ru-RU" smtClean="0"/>
              <a:pPr>
                <a:defRPr/>
              </a:pPr>
              <a:t>22.01.2025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FB458-B6D7-4360-8410-E43960D4DF6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60252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2DAB30-E76A-4509-98C0-A9E0490F5BEF}" type="datetimeFigureOut">
              <a:rPr lang="ru-RU" smtClean="0"/>
              <a:pPr>
                <a:defRPr/>
              </a:pPr>
              <a:t>22.01.2025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E0C83-8BB9-4302-94E3-1BCDD603A9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49977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011D4E-A90F-4DD3-8F03-AA56749C581C}" type="datetimeFigureOut">
              <a:rPr lang="ru-RU" smtClean="0"/>
              <a:pPr>
                <a:defRPr/>
              </a:pPr>
              <a:t>22.01.2025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A77B6-7300-45F4-8C67-CDBF51B0AD0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08792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7413B-45D8-4945-BE59-68B060A76413}" type="datetimeFigureOut">
              <a:rPr lang="ru-RU" smtClean="0"/>
              <a:pPr>
                <a:defRPr/>
              </a:pPr>
              <a:t>22.01.2025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0D20D-1E90-4154-9B19-3D8761286FA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27883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FD3C77-BA5F-4A77-BB33-2B55EF22D638}" type="datetimeFigureOut">
              <a:rPr lang="ru-RU" smtClean="0"/>
              <a:pPr>
                <a:defRPr/>
              </a:pPr>
              <a:t>22.01.2025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6FE-8339-4559-958F-6C5360E069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65423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1803A1-2955-47DB-AFC7-7FEA95AF6A97}" type="datetimeFigureOut">
              <a:rPr lang="ru-RU" smtClean="0"/>
              <a:pPr>
                <a:defRPr/>
              </a:pPr>
              <a:t>22.01.2025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7DF47-7BA6-4900-BA83-C2596774908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1485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68A7D-712B-498A-83A9-2807D3AF8BE0}" type="datetimeFigureOut">
              <a:rPr lang="ru-RU" smtClean="0"/>
              <a:pPr>
                <a:defRPr/>
              </a:pPr>
              <a:t>22.01.2025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F5C9D-E33B-4613-B389-407097DB57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9322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3CB6D-31A0-4CC5-B647-DA26CD4F0F79}" type="datetimeFigureOut">
              <a:rPr lang="ru-RU" smtClean="0"/>
              <a:pPr>
                <a:defRPr/>
              </a:pPr>
              <a:t>22.01.2025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F4FB0-CA63-4C5B-9D05-69B72B8C539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04823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14FDF5-EDEA-4131-8DB0-4D1506E8303B}" type="datetimeFigureOut">
              <a:rPr lang="ru-RU" smtClean="0"/>
              <a:pPr>
                <a:defRPr/>
              </a:pPr>
              <a:t>22.01.2025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760CA-7ECE-44AC-B35F-666AACFC59C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44450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80B2AED-4FF8-4CF2-987C-3272AE8C4275}" type="datetimeFigureOut">
              <a:rPr lang="ru-RU" smtClean="0"/>
              <a:pPr>
                <a:defRPr/>
              </a:pPr>
              <a:t>22.01.2025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31337C3-AC18-4F36-8BE4-CA09AB7B001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3723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EB0101-147D-4DFC-B5B8-B05867E14BD1}" type="datetimeFigureOut">
              <a:rPr lang="ru-RU" smtClean="0"/>
              <a:pPr>
                <a:defRPr/>
              </a:pPr>
              <a:t>22.01.2025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8C383-6014-404F-9C3A-4A1E63D211C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3642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B93B4BC-A8B2-4981-929D-C2AB7A19CBD5}" type="datetimeFigureOut">
              <a:rPr lang="ru-RU" smtClean="0"/>
              <a:pPr>
                <a:defRPr/>
              </a:pPr>
              <a:t>22.01.2025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4D11611-EFF0-4D9B-BD38-DC4DAA73D1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9628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95536" y="-8059"/>
            <a:ext cx="8496300" cy="2304256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6000" b="1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Деятельностный</a:t>
            </a:r>
            <a:r>
              <a:rPr lang="ru-RU" sz="6000" b="1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ru-RU" sz="6000" b="1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подход</a:t>
            </a:r>
            <a:br>
              <a:rPr lang="ru-RU" sz="6000" b="1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</a:br>
            <a:r>
              <a:rPr lang="ru-RU" sz="6000" b="1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в </a:t>
            </a:r>
            <a:r>
              <a:rPr lang="ru-RU" sz="6000" b="1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обучении астрономии младшего </a:t>
            </a:r>
            <a:r>
              <a:rPr lang="ru-RU" sz="6000" b="1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школьника</a:t>
            </a:r>
            <a:endParaRPr lang="ru-RU" altLang="ru-RU" sz="4800" b="1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11" y="2204864"/>
            <a:ext cx="7524750" cy="44100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971600" y="1628800"/>
          <a:ext cx="741682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1438" y="188913"/>
            <a:ext cx="9037637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rPr>
              <a:t>Организация учебной деятельности на уроке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9A1CF2-3494-4B13-9B5A-EA1335095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D49A1CF2-3494-4B13-9B5A-EA1335095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8CDEF7D-01F0-4B43-B2D6-F06235070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C8CDEF7D-01F0-4B43-B2D6-F06235070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DF1CAD0-22B7-4FAD-BAB0-E4A62E90B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ADF1CAD0-22B7-4FAD-BAB0-E4A62E90B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EE6FA4-877E-4179-A005-BB00904A5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7AEE6FA4-877E-4179-A005-BB00904A5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EDCF9F-0FE2-4D02-8B62-10118BB14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E4EDCF9F-0FE2-4D02-8B62-10118BB145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980728"/>
            <a:ext cx="8208912" cy="4215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err="1">
                <a:solidFill>
                  <a:srgbClr val="33333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Деятельностный</a:t>
            </a:r>
            <a:r>
              <a:rPr lang="ru-RU" sz="3600" b="1" dirty="0">
                <a:solidFill>
                  <a:srgbClr val="33333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подход в астрономии</a:t>
            </a:r>
            <a:r>
              <a:rPr lang="ru-RU" sz="3600" dirty="0">
                <a:solidFill>
                  <a:srgbClr val="33333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предполагает обучение в процессе активной деятельности учащихся. Учитель предлагает ученикам не готовые решения, а их самостоятельный поиск, создание и сотворение.</a:t>
            </a:r>
            <a:endParaRPr lang="ru-RU" sz="3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9121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16416" cy="2088232"/>
          </a:xfrm>
        </p:spPr>
        <p:txBody>
          <a:bodyPr>
            <a:noAutofit/>
          </a:bodyPr>
          <a:lstStyle/>
          <a:p>
            <a:pPr algn="ctr"/>
            <a:r>
              <a:rPr lang="ru-RU" sz="5400" b="1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</a:t>
            </a:r>
            <a:r>
              <a:rPr lang="ru-RU" sz="5400" b="1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римеры </a:t>
            </a:r>
            <a:r>
              <a:rPr lang="ru-RU" sz="5400" b="1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реализации </a:t>
            </a:r>
            <a:r>
              <a:rPr lang="ru-RU" sz="5400" b="1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деятельностного</a:t>
            </a:r>
            <a:r>
              <a:rPr lang="ru-RU" sz="5400" b="1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5400" b="1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подхода</a:t>
            </a:r>
            <a:br>
              <a:rPr lang="ru-RU" sz="5400" b="1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5400" b="1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</a:t>
            </a:r>
            <a:r>
              <a:rPr lang="ru-RU" sz="5400" b="1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обучении астрономии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897" y="2780928"/>
            <a:ext cx="4251694" cy="308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3452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4664"/>
            <a:ext cx="748883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212529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Активное вовлечение учащихся в процесс познания:</a:t>
            </a:r>
            <a:endParaRPr lang="ru-RU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156" y="1844824"/>
            <a:ext cx="51845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212529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Постановка </a:t>
            </a:r>
            <a:r>
              <a:rPr lang="ru-RU" sz="3200" dirty="0">
                <a:solidFill>
                  <a:srgbClr val="212529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проблемных </a:t>
            </a:r>
            <a:r>
              <a:rPr lang="ru-RU" sz="3200" dirty="0" smtClean="0">
                <a:solidFill>
                  <a:srgbClr val="212529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вопросов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+mn-lt"/>
              </a:rPr>
              <a:t>Практические </a:t>
            </a:r>
            <a:r>
              <a:rPr lang="ru-RU" sz="3200" dirty="0" smtClean="0">
                <a:latin typeface="+mn-lt"/>
              </a:rPr>
              <a:t>исследования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+mn-lt"/>
              </a:rPr>
              <a:t>Проектная </a:t>
            </a:r>
            <a:r>
              <a:rPr lang="ru-RU" sz="3200" dirty="0" smtClean="0">
                <a:latin typeface="+mn-lt"/>
              </a:rPr>
              <a:t>деятельность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+mn-lt"/>
              </a:rPr>
              <a:t>Обсуждения и дебаты</a:t>
            </a:r>
            <a:endParaRPr lang="ru-RU" sz="3200" dirty="0" smtClean="0">
              <a:solidFill>
                <a:srgbClr val="212529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732" y="1668865"/>
            <a:ext cx="3471675" cy="470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82351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096" y="548680"/>
            <a:ext cx="7543800" cy="1450757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+mn-lt"/>
              </a:rPr>
              <a:t>Использование различных методов обучения:</a:t>
            </a: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132856"/>
            <a:ext cx="51125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+mn-lt"/>
              </a:rPr>
              <a:t>Эксперименты и </a:t>
            </a:r>
            <a:r>
              <a:rPr lang="ru-RU" sz="3200" dirty="0" smtClean="0">
                <a:latin typeface="+mn-lt"/>
              </a:rPr>
              <a:t>моделирование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+mn-lt"/>
              </a:rPr>
              <a:t>Игры и викторины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+mn-lt"/>
              </a:rPr>
              <a:t>Работа с источниками информации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628800"/>
            <a:ext cx="31718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1301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21040" cy="1450757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+mn-lt"/>
              </a:rPr>
              <a:t>Ориентация на самостоятельную деятельность учащихся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4530" y="2060848"/>
            <a:ext cx="43755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+mn-lt"/>
              </a:rPr>
              <a:t>Самостоятельный</a:t>
            </a:r>
            <a:r>
              <a:rPr lang="ru-RU" b="1" dirty="0" smtClean="0"/>
              <a:t> </a:t>
            </a:r>
            <a:r>
              <a:rPr lang="ru-RU" sz="3200" dirty="0" smtClean="0">
                <a:latin typeface="+mn-lt"/>
              </a:rPr>
              <a:t>поиск информации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+mn-lt"/>
              </a:rPr>
              <a:t>Самостоятельное решение задач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+mn-lt"/>
              </a:rPr>
              <a:t>Рефлексия</a:t>
            </a:r>
            <a:endParaRPr lang="ru-RU" sz="32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-1" r="26550"/>
          <a:stretch/>
        </p:blipFill>
        <p:spPr>
          <a:xfrm rot="5400000">
            <a:off x="4346572" y="1854228"/>
            <a:ext cx="4188965" cy="431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2112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280" y="478919"/>
            <a:ext cx="7709480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212529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</a:t>
            </a:r>
            <a:r>
              <a:rPr lang="ru-RU" sz="3600" b="1" dirty="0" err="1">
                <a:solidFill>
                  <a:srgbClr val="212529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3600" b="1" dirty="0">
                <a:solidFill>
                  <a:srgbClr val="212529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подхода в астрономии на практике:</a:t>
            </a:r>
            <a:endParaRPr lang="ru-RU" sz="3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028" y="1737361"/>
            <a:ext cx="82135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+mn-lt"/>
              </a:rPr>
              <a:t>Изучение </a:t>
            </a:r>
            <a:r>
              <a:rPr lang="ru-RU" sz="3200" dirty="0">
                <a:latin typeface="+mn-lt"/>
              </a:rPr>
              <a:t>С</a:t>
            </a:r>
            <a:r>
              <a:rPr lang="ru-RU" sz="3200" dirty="0" smtClean="0">
                <a:latin typeface="+mn-lt"/>
              </a:rPr>
              <a:t>олнечной системы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+mn-lt"/>
              </a:rPr>
              <a:t>Изучение</a:t>
            </a:r>
            <a:r>
              <a:rPr lang="ru-RU" b="1" dirty="0" smtClean="0">
                <a:solidFill>
                  <a:srgbClr val="212529"/>
                </a:solidFill>
                <a:latin typeface="-apple-system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+mn-lt"/>
              </a:rPr>
              <a:t>движения Земли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+mn-lt"/>
              </a:rPr>
              <a:t>Изучение созвездий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+mn-lt"/>
              </a:rPr>
              <a:t>Изучение </a:t>
            </a:r>
            <a:r>
              <a:rPr lang="ru-RU" sz="3200" dirty="0" smtClean="0">
                <a:latin typeface="+mn-lt"/>
              </a:rPr>
              <a:t>гравитации</a:t>
            </a:r>
            <a:endParaRPr lang="ru-RU" sz="3200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998877" y="2445210"/>
            <a:ext cx="3312368" cy="428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9186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272808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212529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r>
              <a:rPr lang="ru-RU" sz="3600" b="1" dirty="0" err="1">
                <a:solidFill>
                  <a:srgbClr val="212529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3600" b="1" dirty="0">
                <a:solidFill>
                  <a:srgbClr val="212529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подхода в астрономии:</a:t>
            </a:r>
            <a:endParaRPr lang="ru-RU" sz="3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975" y="1772816"/>
            <a:ext cx="83440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212529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интереса к </a:t>
            </a:r>
            <a:r>
              <a:rPr lang="ru-RU" sz="3200" dirty="0" smtClean="0">
                <a:solidFill>
                  <a:srgbClr val="212529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+mn-lt"/>
              </a:rPr>
              <a:t>Лучшее усвоение </a:t>
            </a:r>
            <a:r>
              <a:rPr lang="ru-RU" sz="3200" dirty="0" smtClean="0">
                <a:latin typeface="+mn-lt"/>
              </a:rPr>
              <a:t>знаний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+mn-lt"/>
              </a:rPr>
              <a:t>Развитие навыков критического </a:t>
            </a:r>
            <a:r>
              <a:rPr lang="ru-RU" sz="3200" dirty="0" smtClean="0">
                <a:latin typeface="+mn-lt"/>
              </a:rPr>
              <a:t>мышления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+mn-lt"/>
              </a:rPr>
              <a:t>Формирование исследовательских </a:t>
            </a:r>
            <a:r>
              <a:rPr lang="ru-RU" sz="3200" dirty="0" smtClean="0">
                <a:latin typeface="+mn-lt"/>
              </a:rPr>
              <a:t>навыков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+mn-lt"/>
              </a:rPr>
              <a:t>Подготовка к самостоятельной деятельности в будущем</a:t>
            </a:r>
          </a:p>
        </p:txBody>
      </p:sp>
    </p:spTree>
    <p:extLst>
      <p:ext uri="{BB962C8B-B14F-4D97-AF65-F5344CB8AC3E}">
        <p14:creationId xmlns:p14="http://schemas.microsoft.com/office/powerpoint/2010/main" xmlns="" val="3777861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864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Методические</a:t>
            </a:r>
            <a:r>
              <a:rPr lang="ru-RU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материалы</a:t>
            </a:r>
            <a:endParaRPr lang="ru-RU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8072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n-lt"/>
              </a:rPr>
              <a:t>Задание. Собери планету и ее спутник</a:t>
            </a:r>
          </a:p>
          <a:p>
            <a:r>
              <a:rPr lang="ru-RU" sz="3200" dirty="0" smtClean="0">
                <a:latin typeface="+mn-lt"/>
              </a:rPr>
              <a:t>Материалы: </a:t>
            </a:r>
            <a:r>
              <a:rPr lang="ru-RU" sz="3200" dirty="0" err="1" smtClean="0">
                <a:latin typeface="+mn-lt"/>
              </a:rPr>
              <a:t>пазлы</a:t>
            </a:r>
            <a:endParaRPr lang="ru-RU" sz="3200" dirty="0" smtClean="0">
              <a:latin typeface="+mn-lt"/>
            </a:endParaRPr>
          </a:p>
          <a:p>
            <a:endParaRPr lang="ru-RU" sz="3200" dirty="0" smtClean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01505" y="1318975"/>
            <a:ext cx="4534481" cy="616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395223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864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Методические</a:t>
            </a:r>
            <a:r>
              <a:rPr lang="ru-RU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материалы</a:t>
            </a:r>
            <a:endParaRPr lang="ru-RU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80728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n-lt"/>
              </a:rPr>
              <a:t>Задание. Найди созвездия</a:t>
            </a:r>
          </a:p>
          <a:p>
            <a:r>
              <a:rPr lang="ru-RU" sz="3200" dirty="0" smtClean="0">
                <a:latin typeface="+mn-lt"/>
              </a:rPr>
              <a:t>Материалы: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409" y="1525908"/>
            <a:ext cx="4419600" cy="5019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532" y="2135560"/>
            <a:ext cx="3853028" cy="1653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532" y="3874866"/>
            <a:ext cx="3853028" cy="166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36980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333337" y="188640"/>
            <a:ext cx="3682975" cy="836712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36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Определение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334050" y="1196752"/>
            <a:ext cx="8351837" cy="3240360"/>
          </a:xfrm>
        </p:spPr>
        <p:txBody>
          <a:bodyPr>
            <a:noAutofit/>
          </a:bodyPr>
          <a:lstStyle/>
          <a:p>
            <a:pPr marL="0" indent="530225" algn="just">
              <a:spcBef>
                <a:spcPct val="0"/>
              </a:spcBef>
              <a:buNone/>
            </a:pPr>
            <a:r>
              <a:rPr lang="ru-RU" sz="3600" b="1" dirty="0" err="1">
                <a:solidFill>
                  <a:schemeClr val="tx1"/>
                </a:solidFill>
              </a:rPr>
              <a:t>Деятельностный</a:t>
            </a:r>
            <a:r>
              <a:rPr lang="ru-RU" sz="3600" dirty="0">
                <a:solidFill>
                  <a:schemeClr val="tx1"/>
                </a:solidFill>
              </a:rPr>
              <a:t> </a:t>
            </a:r>
            <a:r>
              <a:rPr lang="ru-RU" sz="3600" b="1" dirty="0">
                <a:solidFill>
                  <a:schemeClr val="tx1"/>
                </a:solidFill>
              </a:rPr>
              <a:t>метод обучения </a:t>
            </a:r>
            <a:r>
              <a:rPr lang="ru-RU" sz="3600" dirty="0" smtClean="0">
                <a:solidFill>
                  <a:schemeClr val="tx1"/>
                </a:solidFill>
              </a:rPr>
              <a:t>– </a:t>
            </a:r>
            <a:r>
              <a:rPr lang="ru-RU" sz="3600" dirty="0">
                <a:solidFill>
                  <a:schemeClr val="tx1"/>
                </a:solidFill>
              </a:rPr>
              <a:t>это организация образовательного процесса, при которой ребёнок осваивает культуру не путём простой передачи информации, а в процессе собственной деятельности. </a:t>
            </a:r>
            <a:endParaRPr lang="ru-RU" altLang="ru-RU" sz="36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864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Методические</a:t>
            </a:r>
            <a:r>
              <a:rPr lang="ru-RU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материалы</a:t>
            </a:r>
            <a:endParaRPr lang="ru-RU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80728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n-lt"/>
              </a:rPr>
              <a:t>Задание. Создай </a:t>
            </a:r>
            <a:r>
              <a:rPr lang="ru-RU" sz="3200" smtClean="0">
                <a:latin typeface="+mn-lt"/>
              </a:rPr>
              <a:t>свое созвездие</a:t>
            </a:r>
            <a:endParaRPr lang="ru-RU" sz="3200" dirty="0" smtClean="0">
              <a:latin typeface="+mn-lt"/>
            </a:endParaRPr>
          </a:p>
          <a:p>
            <a:r>
              <a:rPr lang="ru-RU" sz="3200" dirty="0" smtClean="0">
                <a:latin typeface="+mn-lt"/>
              </a:rPr>
              <a:t>Материалы: пластилин, картон и пряжа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137" y="2057946"/>
            <a:ext cx="6141343" cy="463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681848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636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Методические</a:t>
            </a:r>
            <a:r>
              <a:rPr lang="ru-RU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материалы</a:t>
            </a:r>
            <a:endParaRPr lang="ru-RU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679479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n-lt"/>
              </a:rPr>
              <a:t>Плакат солнечной системы</a:t>
            </a:r>
          </a:p>
          <a:p>
            <a:r>
              <a:rPr lang="ru-RU" sz="3200" dirty="0" smtClean="0">
                <a:latin typeface="+mn-lt"/>
              </a:rPr>
              <a:t>Материалы: ватман, гуашь, кисти, губка, цветная бумага, клей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06" y="2404631"/>
            <a:ext cx="6862539" cy="439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5925223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3"/>
          <p:cNvSpPr>
            <a:spLocks noGrp="1"/>
          </p:cNvSpPr>
          <p:nvPr>
            <p:ph type="ctrTitle"/>
          </p:nvPr>
        </p:nvSpPr>
        <p:spPr bwMode="auto">
          <a:xfrm>
            <a:off x="359023" y="332656"/>
            <a:ext cx="8569325" cy="137561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6600" dirty="0" smtClean="0">
                <a:solidFill>
                  <a:schemeClr val="tx1"/>
                </a:solidFill>
                <a:effectLst/>
              </a:rPr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060848"/>
            <a:ext cx="7524750" cy="44100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358633" y="332656"/>
            <a:ext cx="8229600" cy="648072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altLang="ru-RU" sz="4800" b="1" dirty="0" smtClean="0">
                <a:solidFill>
                  <a:schemeClr val="tx1"/>
                </a:solidFill>
                <a:effectLst/>
                <a:latin typeface="+mn-lt"/>
              </a:rPr>
              <a:t>Ученик действует по принципу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2564905"/>
            <a:ext cx="331440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 useBgFill="1">
        <p:nvSpPr>
          <p:cNvPr id="8" name="Овал 7"/>
          <p:cNvSpPr/>
          <p:nvPr/>
        </p:nvSpPr>
        <p:spPr>
          <a:xfrm>
            <a:off x="250825" y="3357563"/>
            <a:ext cx="2449513" cy="944562"/>
          </a:xfrm>
          <a:prstGeom prst="ellipse">
            <a:avLst/>
          </a:prstGeom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учат</a:t>
            </a:r>
          </a:p>
        </p:txBody>
      </p:sp>
      <p:sp useBgFill="1">
        <p:nvSpPr>
          <p:cNvPr id="9" name="Овал 8"/>
          <p:cNvSpPr/>
          <p:nvPr/>
        </p:nvSpPr>
        <p:spPr>
          <a:xfrm>
            <a:off x="6443663" y="3348038"/>
            <a:ext cx="2449512" cy="944562"/>
          </a:xfrm>
          <a:prstGeom prst="ellipse">
            <a:avLst/>
          </a:prstGeom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Я учусь!</a:t>
            </a:r>
            <a:r>
              <a:rPr lang="ru-RU" sz="1600" dirty="0"/>
              <a:t>!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850" y="3141663"/>
            <a:ext cx="2376488" cy="1366837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23850" y="3141663"/>
            <a:ext cx="2160590" cy="1366837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519113" y="404664"/>
            <a:ext cx="8229600" cy="10795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altLang="ru-RU" sz="4800" b="1" dirty="0" err="1" smtClean="0">
                <a:solidFill>
                  <a:schemeClr val="tx1"/>
                </a:solidFill>
                <a:effectLst/>
                <a:latin typeface="+mn-lt"/>
              </a:rPr>
              <a:t>Деятельностный</a:t>
            </a:r>
            <a:r>
              <a:rPr lang="ru-RU" altLang="ru-RU" sz="4800" b="1" dirty="0" smtClean="0">
                <a:solidFill>
                  <a:schemeClr val="tx1"/>
                </a:solidFill>
                <a:effectLst/>
                <a:latin typeface="+mn-lt"/>
              </a:rPr>
              <a:t> подход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395288" y="1628775"/>
            <a:ext cx="8353425" cy="2592313"/>
          </a:xfrm>
        </p:spPr>
        <p:txBody>
          <a:bodyPr>
            <a:normAutofit/>
          </a:bodyPr>
          <a:lstStyle/>
          <a:p>
            <a:pPr marL="0" indent="530225"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3600" dirty="0" smtClean="0">
                <a:solidFill>
                  <a:srgbClr val="000000"/>
                </a:solidFill>
                <a:cs typeface="Times New Roman" pitchFamily="18" charset="0"/>
              </a:rPr>
              <a:t>Означает, что в центре обучении находится личность, её мотивы, цели, потребности, а условием самореализации личности является деятельность.</a:t>
            </a:r>
          </a:p>
        </p:txBody>
      </p:sp>
      <p:sp>
        <p:nvSpPr>
          <p:cNvPr id="2" name="AutoShape 2" descr="blob:https://web.telegram.org/130ab979-fb05-4366-b3e6-71481ed6289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872074" y="3328726"/>
            <a:ext cx="2786110" cy="37067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34925" y="620713"/>
            <a:ext cx="8929688" cy="1223962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4800" b="1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Цель</a:t>
            </a:r>
            <a:r>
              <a:rPr lang="ru-RU" altLang="ru-RU" sz="48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altLang="ru-RU" sz="4800" b="1" dirty="0" err="1" smtClean="0">
                <a:solidFill>
                  <a:schemeClr val="tx1"/>
                </a:solidFill>
                <a:effectLst/>
                <a:latin typeface="+mn-lt"/>
              </a:rPr>
              <a:t>деятельностного</a:t>
            </a:r>
            <a:r>
              <a:rPr lang="ru-RU" altLang="ru-RU" sz="4800" b="1" dirty="0" smtClean="0">
                <a:solidFill>
                  <a:schemeClr val="tx1"/>
                </a:solidFill>
                <a:effectLst/>
                <a:latin typeface="+mn-lt"/>
              </a:rPr>
              <a:t> подхода</a:t>
            </a:r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900113" y="2654300"/>
            <a:ext cx="2879725" cy="541338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ученик</a:t>
            </a: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5508625" y="2725738"/>
            <a:ext cx="2808288" cy="541337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учитель</a:t>
            </a:r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900113" y="3429000"/>
            <a:ext cx="2879725" cy="2447925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воспитание личности ребенка как субъекта жизнедеятельности</a:t>
            </a: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5508625" y="3500438"/>
            <a:ext cx="2808288" cy="2376487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совместная деятельность (учителя и учащихся) основана на началах сотрудничества и взаимопонимания</a:t>
            </a:r>
          </a:p>
        </p:txBody>
      </p:sp>
      <p:sp>
        <p:nvSpPr>
          <p:cNvPr id="10" name="Круговая стрелка 9"/>
          <p:cNvSpPr/>
          <p:nvPr/>
        </p:nvSpPr>
        <p:spPr>
          <a:xfrm rot="319339">
            <a:off x="1252538" y="1709738"/>
            <a:ext cx="7240587" cy="2430462"/>
          </a:xfrm>
          <a:prstGeom prst="circularArrow">
            <a:avLst>
              <a:gd name="adj1" fmla="val 3983"/>
              <a:gd name="adj2" fmla="val 438831"/>
              <a:gd name="adj3" fmla="val 20457681"/>
              <a:gd name="adj4" fmla="val 10816901"/>
              <a:gd name="adj5" fmla="val 9443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Круговая стрелка 10"/>
          <p:cNvSpPr/>
          <p:nvPr/>
        </p:nvSpPr>
        <p:spPr>
          <a:xfrm rot="238100" flipH="1" flipV="1">
            <a:off x="1531938" y="4645025"/>
            <a:ext cx="6359525" cy="2320925"/>
          </a:xfrm>
          <a:prstGeom prst="circularArrow">
            <a:avLst>
              <a:gd name="adj1" fmla="val 6367"/>
              <a:gd name="adj2" fmla="val 616234"/>
              <a:gd name="adj3" fmla="val 20472324"/>
              <a:gd name="adj4" fmla="val 10741479"/>
              <a:gd name="adj5" fmla="val 13298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548680"/>
            <a:ext cx="8604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solidFill>
                  <a:srgbClr val="151515"/>
                </a:solidFill>
                <a:latin typeface="+mn-lt"/>
              </a:rPr>
              <a:t>Суть </a:t>
            </a:r>
            <a:r>
              <a:rPr lang="ru-RU" sz="4000" b="1" dirty="0" err="1">
                <a:solidFill>
                  <a:srgbClr val="151515"/>
                </a:solidFill>
                <a:latin typeface="+mn-lt"/>
              </a:rPr>
              <a:t>деятельностного</a:t>
            </a:r>
            <a:r>
              <a:rPr lang="ru-RU" sz="4000" b="1" dirty="0">
                <a:solidFill>
                  <a:srgbClr val="151515"/>
                </a:solidFill>
                <a:latin typeface="+mn-lt"/>
              </a:rPr>
              <a:t> </a:t>
            </a:r>
            <a:r>
              <a:rPr lang="ru-RU" sz="4000" b="1" dirty="0" smtClean="0">
                <a:solidFill>
                  <a:srgbClr val="151515"/>
                </a:solidFill>
                <a:latin typeface="+mn-lt"/>
              </a:rPr>
              <a:t>подхода</a:t>
            </a:r>
            <a:endParaRPr lang="ru-RU" sz="40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916832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+mn-lt"/>
                <a:ea typeface="Calibri" panose="020F0502020204030204" pitchFamily="34" charset="0"/>
              </a:rPr>
              <a:t>При </a:t>
            </a:r>
            <a:r>
              <a:rPr lang="ru-RU" sz="3600" dirty="0">
                <a:latin typeface="+mn-lt"/>
                <a:ea typeface="Calibri" panose="020F0502020204030204" pitchFamily="34" charset="0"/>
              </a:rPr>
              <a:t>обучении состоит в том, что на каждом уроке создается «учебная ситуация» и ставится эту ситуацию в такие условия, чтобы она вызывала детей на активное действие, </a:t>
            </a:r>
            <a:endParaRPr lang="ru-RU" sz="36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Скругленный прямоугольник 4"/>
          <p:cNvSpPr/>
          <p:nvPr/>
        </p:nvSpPr>
        <p:spPr>
          <a:xfrm>
            <a:off x="2771775" y="2492375"/>
            <a:ext cx="3529013" cy="1368425"/>
          </a:xfrm>
          <a:prstGeom prst="roundRect">
            <a:avLst/>
          </a:prstGeom>
          <a:ln w="539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Принципы деятельностного подхода</a:t>
            </a:r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212725" y="2744788"/>
            <a:ext cx="2262188" cy="863600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Принцип деятельности</a:t>
            </a: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1685925" y="765175"/>
            <a:ext cx="2238375" cy="863600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Принцип непрерывности</a:t>
            </a:r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4859338" y="765175"/>
            <a:ext cx="2238375" cy="863600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Принцип целостности</a:t>
            </a: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629400" y="2671763"/>
            <a:ext cx="2263775" cy="865187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Принцип минимакса</a:t>
            </a: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3419475" y="5373688"/>
            <a:ext cx="2322513" cy="863600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Принцип вариативности</a:t>
            </a:r>
          </a:p>
        </p:txBody>
      </p:sp>
      <p:sp useBgFill="1">
        <p:nvSpPr>
          <p:cNvPr id="11" name="Скругленный прямоугольник 10"/>
          <p:cNvSpPr/>
          <p:nvPr/>
        </p:nvSpPr>
        <p:spPr>
          <a:xfrm>
            <a:off x="6156325" y="4652963"/>
            <a:ext cx="2311400" cy="863600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Принцип творчества</a:t>
            </a:r>
          </a:p>
        </p:txBody>
      </p:sp>
      <p:sp useBgFill="1">
        <p:nvSpPr>
          <p:cNvPr id="12" name="Скругленный прямоугольник 11"/>
          <p:cNvSpPr/>
          <p:nvPr/>
        </p:nvSpPr>
        <p:spPr>
          <a:xfrm>
            <a:off x="684213" y="4652963"/>
            <a:ext cx="2303462" cy="863600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Принцип психологической комфортности</a:t>
            </a:r>
          </a:p>
        </p:txBody>
      </p:sp>
      <p:cxnSp>
        <p:nvCxnSpPr>
          <p:cNvPr id="14" name="Прямая со стрелкой 13"/>
          <p:cNvCxnSpPr>
            <a:endCxn id="8" idx="2"/>
          </p:cNvCxnSpPr>
          <p:nvPr/>
        </p:nvCxnSpPr>
        <p:spPr>
          <a:xfrm flipV="1">
            <a:off x="5219700" y="1628775"/>
            <a:ext cx="758825" cy="8636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2771775" y="1628775"/>
            <a:ext cx="1008063" cy="8636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2" idx="0"/>
          </p:cNvCxnSpPr>
          <p:nvPr/>
        </p:nvCxnSpPr>
        <p:spPr>
          <a:xfrm flipH="1">
            <a:off x="1835150" y="3860800"/>
            <a:ext cx="1944688" cy="79216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2"/>
            <a:endCxn id="10" idx="0"/>
          </p:cNvCxnSpPr>
          <p:nvPr/>
        </p:nvCxnSpPr>
        <p:spPr>
          <a:xfrm>
            <a:off x="4535488" y="3860800"/>
            <a:ext cx="46037" cy="15128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1" idx="0"/>
          </p:cNvCxnSpPr>
          <p:nvPr/>
        </p:nvCxnSpPr>
        <p:spPr>
          <a:xfrm>
            <a:off x="5219700" y="3860800"/>
            <a:ext cx="2092325" cy="79216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300788" y="3141663"/>
            <a:ext cx="328612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5" idx="1"/>
            <a:endCxn id="6" idx="3"/>
          </p:cNvCxnSpPr>
          <p:nvPr/>
        </p:nvCxnSpPr>
        <p:spPr>
          <a:xfrm flipH="1">
            <a:off x="2474913" y="3176588"/>
            <a:ext cx="296862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Скругленный прямоугольник 7"/>
          <p:cNvSpPr/>
          <p:nvPr/>
        </p:nvSpPr>
        <p:spPr>
          <a:xfrm>
            <a:off x="2009252" y="2708275"/>
            <a:ext cx="5183187" cy="1296988"/>
          </a:xfrm>
          <a:prstGeom prst="roundRect">
            <a:avLst/>
          </a:prstGeom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Образовательные технологии деятельностного типа</a:t>
            </a: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971600" y="609600"/>
            <a:ext cx="2663825" cy="1379538"/>
          </a:xfrm>
          <a:prstGeom prst="roundRect">
            <a:avLst/>
          </a:prstGeom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Технология проектной деятельности</a:t>
            </a: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5508675" y="609600"/>
            <a:ext cx="2663825" cy="1379538"/>
          </a:xfrm>
          <a:prstGeom prst="roundRect">
            <a:avLst/>
          </a:prstGeom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Технология интерактивных методов обучения</a:t>
            </a:r>
          </a:p>
        </p:txBody>
      </p:sp>
      <p:sp useBgFill="1">
        <p:nvSpPr>
          <p:cNvPr id="11" name="Скругленный прямоугольник 10"/>
          <p:cNvSpPr/>
          <p:nvPr/>
        </p:nvSpPr>
        <p:spPr>
          <a:xfrm>
            <a:off x="1116063" y="4724400"/>
            <a:ext cx="2663825" cy="1368425"/>
          </a:xfrm>
          <a:prstGeom prst="roundRect">
            <a:avLst/>
          </a:prstGeom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Технология проблемно-диалогового обучения</a:t>
            </a:r>
          </a:p>
        </p:txBody>
      </p:sp>
      <p:sp useBgFill="1">
        <p:nvSpPr>
          <p:cNvPr id="12" name="Скругленный прямоугольник 11"/>
          <p:cNvSpPr/>
          <p:nvPr/>
        </p:nvSpPr>
        <p:spPr>
          <a:xfrm>
            <a:off x="5376913" y="4716463"/>
            <a:ext cx="2663825" cy="1368425"/>
          </a:xfrm>
          <a:prstGeom prst="roundRect">
            <a:avLst/>
          </a:prstGeom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Технология интегрированного обучения на основе межпредметных связей</a:t>
            </a:r>
          </a:p>
        </p:txBody>
      </p:sp>
      <p:cxnSp>
        <p:nvCxnSpPr>
          <p:cNvPr id="14" name="Прямая со стрелкой 13"/>
          <p:cNvCxnSpPr>
            <a:endCxn id="10" idx="2"/>
          </p:cNvCxnSpPr>
          <p:nvPr/>
        </p:nvCxnSpPr>
        <p:spPr>
          <a:xfrm flipV="1">
            <a:off x="5376913" y="1989138"/>
            <a:ext cx="1463675" cy="719137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9" idx="2"/>
          </p:cNvCxnSpPr>
          <p:nvPr/>
        </p:nvCxnSpPr>
        <p:spPr>
          <a:xfrm flipH="1" flipV="1">
            <a:off x="2303513" y="1989138"/>
            <a:ext cx="1331912" cy="719137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1" idx="0"/>
          </p:cNvCxnSpPr>
          <p:nvPr/>
        </p:nvCxnSpPr>
        <p:spPr>
          <a:xfrm flipH="1">
            <a:off x="2447975" y="4005263"/>
            <a:ext cx="1331913" cy="719137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2" idx="0"/>
          </p:cNvCxnSpPr>
          <p:nvPr/>
        </p:nvCxnSpPr>
        <p:spPr>
          <a:xfrm>
            <a:off x="5508675" y="4005263"/>
            <a:ext cx="1200151" cy="711200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Скругленный прямоугольник 3"/>
          <p:cNvSpPr/>
          <p:nvPr/>
        </p:nvSpPr>
        <p:spPr>
          <a:xfrm>
            <a:off x="1835150" y="981075"/>
            <a:ext cx="5545138" cy="1295400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Пути реализации деятельностного подхода</a:t>
            </a:r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4849813" y="3465513"/>
            <a:ext cx="3683000" cy="1403350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Проведение творческих уроков</a:t>
            </a: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576263" y="3429000"/>
            <a:ext cx="3708400" cy="1439863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Введение в традиционные уроки фрагментов, посвященных познавательной деятельности учащихся</a:t>
            </a:r>
          </a:p>
        </p:txBody>
      </p:sp>
      <p:cxnSp>
        <p:nvCxnSpPr>
          <p:cNvPr id="9" name="Прямая со стрелкой 8"/>
          <p:cNvCxnSpPr>
            <a:endCxn id="7" idx="0"/>
          </p:cNvCxnSpPr>
          <p:nvPr/>
        </p:nvCxnSpPr>
        <p:spPr>
          <a:xfrm flipH="1">
            <a:off x="2430463" y="2276475"/>
            <a:ext cx="1420812" cy="115252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5" idx="0"/>
          </p:cNvCxnSpPr>
          <p:nvPr/>
        </p:nvCxnSpPr>
        <p:spPr>
          <a:xfrm>
            <a:off x="5364163" y="2276475"/>
            <a:ext cx="1327150" cy="118903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984</TotalTime>
  <Words>346</Words>
  <Application>Microsoft Office PowerPoint</Application>
  <PresentationFormat>Экран (4:3)</PresentationFormat>
  <Paragraphs>76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Ретро</vt:lpstr>
      <vt:lpstr>Деятельностный подход в обучении астрономии младшего школьника</vt:lpstr>
      <vt:lpstr>Определение</vt:lpstr>
      <vt:lpstr>Ученик действует по принципу</vt:lpstr>
      <vt:lpstr>Деятельностный подход</vt:lpstr>
      <vt:lpstr>Цель деятельностного подхода</vt:lpstr>
      <vt:lpstr>Слайд 6</vt:lpstr>
      <vt:lpstr>Слайд 7</vt:lpstr>
      <vt:lpstr>Слайд 8</vt:lpstr>
      <vt:lpstr>Слайд 9</vt:lpstr>
      <vt:lpstr>Слайд 10</vt:lpstr>
      <vt:lpstr>Слайд 11</vt:lpstr>
      <vt:lpstr>Примеры реализации деятельностного подхода в обучении астрономии</vt:lpstr>
      <vt:lpstr>Слайд 13</vt:lpstr>
      <vt:lpstr>Использование различных методов обучения: </vt:lpstr>
      <vt:lpstr>Ориентация на самостоятельную деятельность учащихся</vt:lpstr>
      <vt:lpstr>Слайд 16</vt:lpstr>
      <vt:lpstr>Слайд 17</vt:lpstr>
      <vt:lpstr>Слайд 18</vt:lpstr>
      <vt:lpstr>Слайд 19</vt:lpstr>
      <vt:lpstr>Слайд 20</vt:lpstr>
      <vt:lpstr>Слайд 21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Деятельностный подход в обучении</dc:title>
  <dc:creator>Ксения</dc:creator>
  <cp:lastModifiedBy>Пользователь Windows</cp:lastModifiedBy>
  <cp:revision>57</cp:revision>
  <dcterms:created xsi:type="dcterms:W3CDTF">2017-11-23T18:56:16Z</dcterms:created>
  <dcterms:modified xsi:type="dcterms:W3CDTF">2025-01-22T05:42:59Z</dcterms:modified>
</cp:coreProperties>
</file>