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9" r:id="rId4"/>
    <p:sldId id="260" r:id="rId5"/>
    <p:sldId id="258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62" r:id="rId19"/>
    <p:sldId id="261" r:id="rId20"/>
    <p:sldId id="263" r:id="rId21"/>
    <p:sldId id="277" r:id="rId22"/>
    <p:sldId id="278" r:id="rId23"/>
    <p:sldId id="26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022" autoAdjust="0"/>
    <p:restoredTop sz="94660"/>
  </p:normalViewPr>
  <p:slideViewPr>
    <p:cSldViewPr snapToGrid="0">
      <p:cViewPr varScale="1">
        <p:scale>
          <a:sx n="133" d="100"/>
          <a:sy n="133" d="100"/>
        </p:scale>
        <p:origin x="-9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7B5FC-A24E-4C87-86EB-2B53AAC5E7D3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51DA1-F4E2-48E2-804F-AC09391000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5009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38994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e7a4fa8f3c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e7a4fa8f3c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21543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e7a4fa8f3c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e7a4fa8f3c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28402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9BA6-9EA2-48E3-ACE0-13B46B957F69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C4FC-C86F-4275-A7D4-1B4852941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276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9BA6-9EA2-48E3-ACE0-13B46B957F69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C4FC-C86F-4275-A7D4-1B4852941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6021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9BA6-9EA2-48E3-ACE0-13B46B957F69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C4FC-C86F-4275-A7D4-1B4852941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0478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xmlns="" val="1267303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9BA6-9EA2-48E3-ACE0-13B46B957F69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C4FC-C86F-4275-A7D4-1B4852941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9190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9BA6-9EA2-48E3-ACE0-13B46B957F69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C4FC-C86F-4275-A7D4-1B4852941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1766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9BA6-9EA2-48E3-ACE0-13B46B957F69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C4FC-C86F-4275-A7D4-1B4852941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869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9BA6-9EA2-48E3-ACE0-13B46B957F69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C4FC-C86F-4275-A7D4-1B4852941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4191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9BA6-9EA2-48E3-ACE0-13B46B957F69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C4FC-C86F-4275-A7D4-1B4852941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0579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9BA6-9EA2-48E3-ACE0-13B46B957F69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C4FC-C86F-4275-A7D4-1B4852941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1184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9BA6-9EA2-48E3-ACE0-13B46B957F69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C4FC-C86F-4275-A7D4-1B4852941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2481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9BA6-9EA2-48E3-ACE0-13B46B957F69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C4FC-C86F-4275-A7D4-1B4852941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2364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09BA6-9EA2-48E3-ACE0-13B46B957F69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3C4FC-C86F-4275-A7D4-1B48529419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143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+Ir32fnzVwOM4Mzcy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vk.com/summer_astro_school?z=album-213396504_29267923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7058" y="1600200"/>
            <a:ext cx="6858000" cy="2387600"/>
          </a:xfrm>
        </p:spPr>
        <p:txBody>
          <a:bodyPr/>
          <a:lstStyle/>
          <a:p>
            <a:r>
              <a:rPr lang="ru-RU" dirty="0"/>
              <a:t>Летние астрономические школы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7058" y="4079875"/>
            <a:ext cx="6858000" cy="328124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 Московской области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31780"/>
          <a:stretch/>
        </p:blipFill>
        <p:spPr>
          <a:xfrm>
            <a:off x="1077059" y="5930523"/>
            <a:ext cx="8066942" cy="9274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68315" cy="14683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43800" y="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728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0" y="857250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SzPts val="990"/>
            </a:pPr>
            <a:r>
              <a:rPr lang="ru" sz="2720">
                <a:latin typeface="Caveat SemiBold"/>
                <a:ea typeface="Caveat SemiBold"/>
                <a:cs typeface="Caveat SemiBold"/>
                <a:sym typeface="Caveat SemiBold"/>
              </a:rPr>
              <a:t>Получили кривые вращения (ЛАШ-2023)</a:t>
            </a:r>
            <a:endParaRPr sz="2720"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76675" y="1554625"/>
            <a:ext cx="2597100" cy="24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55600">
              <a:buSzPts val="2000"/>
              <a:buFont typeface="Caveat SemiBold"/>
              <a:buChar char="●"/>
            </a:pPr>
            <a:r>
              <a:rPr lang="ru" sz="2000">
                <a:latin typeface="Caveat SemiBold"/>
                <a:ea typeface="Caveat SemiBold"/>
                <a:cs typeface="Caveat SemiBold"/>
                <a:sym typeface="Caveat SemiBold"/>
              </a:rPr>
              <a:t>Ахмаметов Марат</a:t>
            </a:r>
            <a:endParaRPr sz="2000">
              <a:latin typeface="Caveat SemiBold"/>
              <a:ea typeface="Caveat SemiBold"/>
              <a:cs typeface="Caveat SemiBold"/>
              <a:sym typeface="Caveat SemiBold"/>
            </a:endParaRPr>
          </a:p>
          <a:p>
            <a:pPr marL="457200" indent="-355600">
              <a:buSzPts val="2000"/>
              <a:buFont typeface="Caveat SemiBold"/>
              <a:buChar char="●"/>
            </a:pPr>
            <a:r>
              <a:rPr lang="ru" sz="2000">
                <a:latin typeface="Caveat SemiBold"/>
                <a:ea typeface="Caveat SemiBold"/>
                <a:cs typeface="Caveat SemiBold"/>
                <a:sym typeface="Caveat SemiBold"/>
              </a:rPr>
              <a:t>Лазарев Михаил</a:t>
            </a:r>
            <a:endParaRPr sz="2000">
              <a:latin typeface="Caveat SemiBold"/>
              <a:ea typeface="Caveat SemiBold"/>
              <a:cs typeface="Caveat SemiBold"/>
              <a:sym typeface="Caveat SemiBold"/>
            </a:endParaRPr>
          </a:p>
          <a:p>
            <a:pPr marL="457200" indent="-355600">
              <a:buSzPts val="2000"/>
              <a:buFont typeface="Caveat SemiBold"/>
              <a:buChar char="●"/>
            </a:pPr>
            <a:r>
              <a:rPr lang="ru" sz="2000">
                <a:latin typeface="Caveat SemiBold"/>
                <a:ea typeface="Caveat SemiBold"/>
                <a:cs typeface="Caveat SemiBold"/>
                <a:sym typeface="Caveat SemiBold"/>
              </a:rPr>
              <a:t>Антонова Ольга</a:t>
            </a:r>
            <a:endParaRPr sz="2000">
              <a:latin typeface="Caveat SemiBold"/>
              <a:ea typeface="Caveat SemiBold"/>
              <a:cs typeface="Caveat SemiBold"/>
              <a:sym typeface="Caveat SemiBold"/>
            </a:endParaRPr>
          </a:p>
          <a:p>
            <a:pPr marL="457200" indent="-355600">
              <a:buSzPts val="2000"/>
              <a:buFont typeface="Caveat SemiBold"/>
              <a:buChar char="●"/>
            </a:pPr>
            <a:r>
              <a:rPr lang="ru" sz="2000">
                <a:latin typeface="Caveat SemiBold"/>
                <a:ea typeface="Caveat SemiBold"/>
                <a:cs typeface="Caveat SemiBold"/>
                <a:sym typeface="Caveat SemiBold"/>
              </a:rPr>
              <a:t>Ясько Артём</a:t>
            </a:r>
            <a:endParaRPr sz="2000">
              <a:latin typeface="Caveat SemiBold"/>
              <a:ea typeface="Caveat SemiBold"/>
              <a:cs typeface="Caveat SemiBold"/>
              <a:sym typeface="Caveat SemiBold"/>
            </a:endParaRPr>
          </a:p>
          <a:p>
            <a:pPr marL="457200" indent="-355600">
              <a:buSzPts val="2000"/>
              <a:buFont typeface="Caveat SemiBold"/>
              <a:buChar char="●"/>
            </a:pPr>
            <a:r>
              <a:rPr lang="ru" sz="2000">
                <a:latin typeface="Caveat SemiBold"/>
                <a:ea typeface="Caveat SemiBold"/>
                <a:cs typeface="Caveat SemiBold"/>
                <a:sym typeface="Caveat SemiBold"/>
              </a:rPr>
              <a:t>Шарма Нил</a:t>
            </a:r>
            <a:endParaRPr sz="2000">
              <a:latin typeface="Caveat SemiBold"/>
              <a:ea typeface="Caveat SemiBold"/>
              <a:cs typeface="Caveat SemiBold"/>
              <a:sym typeface="Caveat SemiBold"/>
            </a:endParaRPr>
          </a:p>
          <a:p>
            <a:pPr marL="457200" indent="-355600">
              <a:buSzPts val="2000"/>
              <a:buFont typeface="Caveat SemiBold"/>
              <a:buChar char="●"/>
            </a:pPr>
            <a:r>
              <a:rPr lang="ru" sz="2000">
                <a:latin typeface="Caveat SemiBold"/>
                <a:ea typeface="Caveat SemiBold"/>
                <a:cs typeface="Caveat SemiBold"/>
                <a:sym typeface="Caveat SemiBold"/>
              </a:rPr>
              <a:t>Вржещ Ян</a:t>
            </a:r>
            <a:endParaRPr sz="2000"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3026" y="1390426"/>
            <a:ext cx="4445551" cy="456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600" y="3592751"/>
            <a:ext cx="3053774" cy="229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75685" y="0"/>
            <a:ext cx="1468315" cy="146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114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4764" y="1470992"/>
            <a:ext cx="74344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600199" y="2778021"/>
            <a:ext cx="56354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91478" y="3507704"/>
            <a:ext cx="7225748" cy="11363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8112" y="939929"/>
            <a:ext cx="8507896" cy="2387600"/>
          </a:xfrm>
        </p:spPr>
        <p:txBody>
          <a:bodyPr>
            <a:normAutofit/>
          </a:bodyPr>
          <a:lstStyle/>
          <a:p>
            <a:r>
              <a:rPr lang="ru-RU" dirty="0" smtClean="0"/>
              <a:t>Проект по поиску и анализу переменных звезд в избранной площадке звездного неба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8112" y="3787155"/>
            <a:ext cx="8517835" cy="120812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Научные результаты работы. </a:t>
            </a:r>
            <a:br>
              <a:rPr lang="ru-RU" dirty="0" smtClean="0"/>
            </a:br>
            <a:r>
              <a:rPr lang="ru-RU" dirty="0" smtClean="0"/>
              <a:t>Поиск </a:t>
            </a:r>
            <a:r>
              <a:rPr lang="ru-RU" dirty="0"/>
              <a:t> </a:t>
            </a:r>
            <a:r>
              <a:rPr lang="ru-RU" dirty="0" smtClean="0"/>
              <a:t>переменных звезд и определение параметров переменности. </a:t>
            </a:r>
            <a:br>
              <a:rPr lang="ru-RU" dirty="0" smtClean="0"/>
            </a:br>
            <a:r>
              <a:rPr lang="ru-RU" dirty="0" smtClean="0"/>
              <a:t>Работа с новейшими мировыми астрономическими проектами.  Работа на удаленных системах обработки данных. Настоящие наблюдения на крупном телескопе (1.22 м). Новые научные открытия!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83" y="5631585"/>
            <a:ext cx="8224217" cy="13595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5685" y="0"/>
            <a:ext cx="1468315" cy="146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077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3362" y="243858"/>
            <a:ext cx="3789405" cy="119473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Телескоп и данные </a:t>
            </a:r>
            <a:br>
              <a:rPr lang="ru-RU" dirty="0" smtClean="0"/>
            </a:br>
            <a:r>
              <a:rPr lang="en-US" dirty="0"/>
              <a:t>The Zwicky Transient Facility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9"/>
            <a:ext cx="9144000" cy="51487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8534"/>
          <a:stretch/>
        </p:blipFill>
        <p:spPr>
          <a:xfrm>
            <a:off x="0" y="-8238"/>
            <a:ext cx="5173362" cy="30019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468315" cy="146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080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" y="-1"/>
            <a:ext cx="9133528" cy="51321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145480"/>
            <a:ext cx="5568778" cy="37125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779" y="4187878"/>
            <a:ext cx="3564749" cy="26701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75685" y="0"/>
            <a:ext cx="1468315" cy="146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954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4764" y="1470992"/>
            <a:ext cx="74344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600199" y="2778021"/>
            <a:ext cx="56354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91478" y="3507704"/>
            <a:ext cx="7225748" cy="11363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081" y="2039717"/>
            <a:ext cx="8507896" cy="2387600"/>
          </a:xfrm>
        </p:spPr>
        <p:txBody>
          <a:bodyPr>
            <a:normAutofit/>
          </a:bodyPr>
          <a:lstStyle/>
          <a:p>
            <a:r>
              <a:rPr lang="ru-RU" dirty="0" smtClean="0"/>
              <a:t>Распределение звезд по типам </a:t>
            </a:r>
            <a:r>
              <a:rPr lang="ru-RU" dirty="0"/>
              <a:t>в окрестностях Солнца по данным GAIA DR3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081" y="4427317"/>
            <a:ext cx="8517835" cy="120812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Научные результаты работы. </a:t>
            </a:r>
            <a:br>
              <a:rPr lang="ru-RU" dirty="0" smtClean="0"/>
            </a:br>
            <a:r>
              <a:rPr lang="ru-RU" dirty="0" smtClean="0"/>
              <a:t>Поиск </a:t>
            </a:r>
            <a:r>
              <a:rPr lang="ru-RU" dirty="0"/>
              <a:t> </a:t>
            </a:r>
            <a:r>
              <a:rPr lang="ru-RU" dirty="0" smtClean="0"/>
              <a:t>групп звезд в данных спутника </a:t>
            </a:r>
            <a:r>
              <a:rPr lang="en-US" dirty="0" smtClean="0"/>
              <a:t>GAIA (DR3)</a:t>
            </a:r>
            <a:r>
              <a:rPr lang="ru-RU" dirty="0" smtClean="0"/>
              <a:t>. </a:t>
            </a:r>
            <a:br>
              <a:rPr lang="ru-RU" dirty="0" smtClean="0"/>
            </a:br>
            <a:r>
              <a:rPr lang="ru-RU" dirty="0" smtClean="0"/>
              <a:t>Работа с новейшими мировыми астрономическими проектами.  Работа на удаленных системах обработки данных. Настоящие наблюдения </a:t>
            </a:r>
            <a:r>
              <a:rPr lang="en-US" dirty="0" smtClean="0"/>
              <a:t>c </a:t>
            </a:r>
            <a:r>
              <a:rPr lang="ru-RU" dirty="0" smtClean="0"/>
              <a:t>космического телескопа </a:t>
            </a:r>
            <a:r>
              <a:rPr lang="en-US" dirty="0" smtClean="0"/>
              <a:t>GAIA</a:t>
            </a:r>
            <a:r>
              <a:rPr lang="ru-RU" dirty="0" smtClean="0"/>
              <a:t>. Новые научные открытия!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83" y="5631585"/>
            <a:ext cx="8224217" cy="13595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244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6837" y="-50110"/>
            <a:ext cx="1468315" cy="146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767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8149"/>
            <a:ext cx="7886700" cy="76701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Область наблюдений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255" y="1027907"/>
            <a:ext cx="9144000" cy="57751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5685" y="0"/>
            <a:ext cx="1468315" cy="146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131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68315" cy="146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887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44F27E-88EF-4687-AE63-4E1899F1C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0" y="1889280"/>
            <a:ext cx="4330084" cy="3289177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025" b="1" i="1" dirty="0"/>
              <a:t>НАУЧНО-ИССЛЕДОВАТЕЛЬСКИЕ ПРОЕКТЫ</a:t>
            </a:r>
            <a:br>
              <a:rPr lang="ru-RU" sz="2025" b="1" i="1" dirty="0"/>
            </a:br>
            <a:r>
              <a:rPr lang="ru-RU" sz="2025" b="1" i="1" dirty="0"/>
              <a:t/>
            </a:r>
            <a:br>
              <a:rPr lang="ru-RU" sz="2025" b="1" i="1" dirty="0"/>
            </a:br>
            <a:r>
              <a:rPr lang="ru-RU" sz="2025" b="1" i="1" dirty="0"/>
              <a:t/>
            </a:r>
            <a:br>
              <a:rPr lang="ru-RU" sz="2025" b="1" i="1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Солнечные часы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1350" dirty="0"/>
              <a:t>руководитель: Малютин Виктор Александрович+</a:t>
            </a:r>
            <a:r>
              <a:rPr lang="ru-RU" dirty="0"/>
              <a:t/>
            </a:r>
            <a:br>
              <a:rPr lang="ru-RU" dirty="0"/>
            </a:br>
            <a:r>
              <a:rPr lang="ru-RU" sz="1200" dirty="0"/>
              <a:t>Долгопрудный, 2023 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D878002-9F51-B68E-884D-9A93BA5E5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065" y="1080764"/>
            <a:ext cx="3522354" cy="469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693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50536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Сообщество -</a:t>
            </a:r>
            <a:r>
              <a:rPr lang="ru-RU" dirty="0" smtClean="0"/>
              <a:t> </a:t>
            </a:r>
            <a:r>
              <a:rPr lang="en-US" dirty="0" smtClean="0">
                <a:hlinkClick r:id="rId3"/>
              </a:rPr>
              <a:t>https://t.me/+Ir32fnzVwOM4Mzcy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>
                <a:hlinkClick r:id="rId4"/>
              </a:rPr>
              <a:t>https://vk.com/summer_astro_school?z=album-213396504_292679237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389685"/>
            <a:ext cx="1468315" cy="146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3019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186" y="47627"/>
            <a:ext cx="3248758" cy="786666"/>
          </a:xfrm>
        </p:spPr>
        <p:txBody>
          <a:bodyPr/>
          <a:lstStyle/>
          <a:p>
            <a:pPr algn="ctr"/>
            <a:r>
              <a:rPr lang="ru-RU" dirty="0" smtClean="0"/>
              <a:t>Пределы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5186" y="940777"/>
            <a:ext cx="2967404" cy="2444261"/>
          </a:xfrm>
        </p:spPr>
        <p:txBody>
          <a:bodyPr>
            <a:normAutofit/>
          </a:bodyPr>
          <a:lstStyle/>
          <a:p>
            <a:r>
              <a:rPr lang="ru-RU" dirty="0" smtClean="0"/>
              <a:t>Большая нагрузка</a:t>
            </a:r>
          </a:p>
          <a:p>
            <a:r>
              <a:rPr lang="ru-RU" dirty="0" smtClean="0"/>
              <a:t>Продуманное расписание</a:t>
            </a:r>
          </a:p>
          <a:p>
            <a:r>
              <a:rPr lang="ru-RU" dirty="0" smtClean="0"/>
              <a:t>Досуг</a:t>
            </a:r>
          </a:p>
          <a:p>
            <a:r>
              <a:rPr lang="ru-RU" dirty="0" smtClean="0"/>
              <a:t>Спорт</a:t>
            </a:r>
          </a:p>
          <a:p>
            <a:r>
              <a:rPr lang="ru-RU" dirty="0" smtClean="0"/>
              <a:t>Экскурсии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15857" y="3235569"/>
            <a:ext cx="2728143" cy="36224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971" y="3224579"/>
            <a:ext cx="4785032" cy="35887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4562" y="0"/>
            <a:ext cx="4299438" cy="32245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3840041"/>
            <a:ext cx="4023945" cy="30179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5685" y="0"/>
            <a:ext cx="1468315" cy="146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79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47015"/>
            <a:ext cx="7886700" cy="865797"/>
          </a:xfrm>
        </p:spPr>
        <p:txBody>
          <a:bodyPr/>
          <a:lstStyle/>
          <a:p>
            <a:pPr algn="r"/>
            <a:r>
              <a:rPr lang="ru-RU" dirty="0" smtClean="0"/>
              <a:t>Летняя Астрономическая Школа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550" y="912812"/>
            <a:ext cx="7886700" cy="4351338"/>
          </a:xfrm>
        </p:spPr>
        <p:txBody>
          <a:bodyPr/>
          <a:lstStyle/>
          <a:p>
            <a:pPr algn="r"/>
            <a:r>
              <a:rPr lang="ru-RU" dirty="0" smtClean="0"/>
              <a:t>130 участников</a:t>
            </a:r>
          </a:p>
          <a:p>
            <a:pPr algn="r"/>
            <a:r>
              <a:rPr lang="ru-RU" dirty="0" smtClean="0"/>
              <a:t>7-10 классы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68315" cy="146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804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37" y="69209"/>
            <a:ext cx="3490546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Астрономические игры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7416" y="1394772"/>
            <a:ext cx="2756388" cy="2262798"/>
          </a:xfrm>
        </p:spPr>
        <p:txBody>
          <a:bodyPr/>
          <a:lstStyle/>
          <a:p>
            <a:r>
              <a:rPr lang="ru-RU" dirty="0" err="1" smtClean="0"/>
              <a:t>Астротурнир</a:t>
            </a:r>
            <a:endParaRPr lang="ru-RU" dirty="0" smtClean="0"/>
          </a:p>
          <a:p>
            <a:r>
              <a:rPr lang="ru-RU" dirty="0" smtClean="0"/>
              <a:t>Экономическая игра</a:t>
            </a:r>
          </a:p>
          <a:p>
            <a:r>
              <a:rPr lang="ru-RU" dirty="0" smtClean="0"/>
              <a:t>Регата</a:t>
            </a:r>
          </a:p>
          <a:p>
            <a:r>
              <a:rPr lang="ru-RU" dirty="0" smtClean="0"/>
              <a:t>Астрономическое домино</a:t>
            </a:r>
          </a:p>
          <a:p>
            <a:r>
              <a:rPr lang="ru-RU" dirty="0" smtClean="0"/>
              <a:t>Игра «</a:t>
            </a:r>
            <a:r>
              <a:rPr lang="ru-RU" dirty="0" err="1" smtClean="0"/>
              <a:t>Угольникова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930" y="3758987"/>
            <a:ext cx="4132018" cy="30990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223"/>
          <a:stretch/>
        </p:blipFill>
        <p:spPr>
          <a:xfrm>
            <a:off x="3560884" y="0"/>
            <a:ext cx="5583115" cy="30968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29088" y="3096816"/>
            <a:ext cx="5014912" cy="3761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75685" y="0"/>
            <a:ext cx="1468315" cy="146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1450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2659" y="111629"/>
            <a:ext cx="3155699" cy="766557"/>
          </a:xfrm>
        </p:spPr>
        <p:txBody>
          <a:bodyPr/>
          <a:lstStyle/>
          <a:p>
            <a:pPr algn="ctr"/>
            <a:r>
              <a:rPr lang="ru-RU" dirty="0" smtClean="0"/>
              <a:t>Занятия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5809" y="968719"/>
            <a:ext cx="4024831" cy="572631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Основная программа – 2 часа в неделю</a:t>
            </a:r>
          </a:p>
          <a:p>
            <a:r>
              <a:rPr lang="ru-RU" dirty="0" smtClean="0"/>
              <a:t>Индивидуальная программа</a:t>
            </a:r>
          </a:p>
          <a:p>
            <a:r>
              <a:rPr lang="ru-RU" dirty="0" smtClean="0"/>
              <a:t>Проектная работа</a:t>
            </a:r>
          </a:p>
          <a:p>
            <a:r>
              <a:rPr lang="ru-RU" dirty="0" smtClean="0"/>
              <a:t>Система дистанционного обучения </a:t>
            </a:r>
            <a:r>
              <a:rPr lang="en-US" dirty="0" err="1" smtClean="0"/>
              <a:t>moodle</a:t>
            </a:r>
            <a:endParaRPr lang="ru-RU" dirty="0" smtClean="0"/>
          </a:p>
          <a:p>
            <a:r>
              <a:rPr lang="ru-RU" dirty="0" smtClean="0"/>
              <a:t>Наблюдение редких астрономических явлений</a:t>
            </a:r>
          </a:p>
          <a:p>
            <a:r>
              <a:rPr lang="ru-RU" dirty="0" smtClean="0"/>
              <a:t>Летние выезды в астрономические экспедиции</a:t>
            </a:r>
          </a:p>
          <a:p>
            <a:r>
              <a:rPr lang="ru-RU" dirty="0" smtClean="0"/>
              <a:t>Участие в астрономических олимпиадах</a:t>
            </a:r>
          </a:p>
          <a:p>
            <a:r>
              <a:rPr lang="ru-RU" dirty="0" smtClean="0"/>
              <a:t>Самообразование кружковцев</a:t>
            </a:r>
          </a:p>
          <a:p>
            <a:r>
              <a:rPr lang="ru-RU" dirty="0" smtClean="0"/>
              <a:t>Участие в областных программах центра «Взлет»</a:t>
            </a:r>
          </a:p>
          <a:p>
            <a:r>
              <a:rPr lang="ru-RU" dirty="0" smtClean="0"/>
              <a:t>Выпуск методической и учебой литературы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2155" y="-63940"/>
            <a:ext cx="2162647" cy="28835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2155" y="1698998"/>
            <a:ext cx="3791845" cy="50684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1062" y="-63940"/>
            <a:ext cx="1762938" cy="176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867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8" y="3231890"/>
            <a:ext cx="4831790" cy="36261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1852" y="0"/>
            <a:ext cx="3832148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Астрономические экспедиции</a:t>
            </a:r>
            <a:endParaRPr lang="ru-RU" sz="3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051"/>
            <a:ext cx="5437762" cy="407832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645"/>
          <a:stretch/>
        </p:blipFill>
        <p:spPr>
          <a:xfrm>
            <a:off x="4661064" y="4070270"/>
            <a:ext cx="4482936" cy="27877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21" r="17660"/>
          <a:stretch/>
        </p:blipFill>
        <p:spPr>
          <a:xfrm>
            <a:off x="5437762" y="1301202"/>
            <a:ext cx="3706238" cy="276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883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0087" y="365126"/>
            <a:ext cx="5341327" cy="1325563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Спасибо за внимание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174023" cy="23829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75685" y="5389685"/>
            <a:ext cx="1468315" cy="1468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70454"/>
            <a:ext cx="987546" cy="98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3001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2710"/>
            <a:ext cx="4000500" cy="1325563"/>
          </a:xfrm>
        </p:spPr>
        <p:txBody>
          <a:bodyPr/>
          <a:lstStyle/>
          <a:p>
            <a:pPr algn="ctr"/>
            <a:r>
              <a:rPr lang="ru-RU" dirty="0" smtClean="0"/>
              <a:t>Подготовка к участию в РЭ </a:t>
            </a:r>
            <a:r>
              <a:rPr lang="ru-RU" dirty="0" err="1" smtClean="0"/>
              <a:t>ВсОШ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8095" y="1816833"/>
            <a:ext cx="2965205" cy="1744051"/>
          </a:xfrm>
        </p:spPr>
        <p:txBody>
          <a:bodyPr>
            <a:normAutofit/>
          </a:bodyPr>
          <a:lstStyle/>
          <a:p>
            <a:r>
              <a:rPr lang="ru-RU" dirty="0" smtClean="0"/>
              <a:t>Учебные занятия</a:t>
            </a:r>
          </a:p>
          <a:p>
            <a:r>
              <a:rPr lang="ru-RU" dirty="0" smtClean="0"/>
              <a:t>Лекции</a:t>
            </a:r>
          </a:p>
          <a:p>
            <a:r>
              <a:rPr lang="ru-RU" dirty="0" smtClean="0"/>
              <a:t>Домашние задания</a:t>
            </a:r>
          </a:p>
          <a:p>
            <a:r>
              <a:rPr lang="ru-RU" dirty="0" smtClean="0"/>
              <a:t>Генерация задач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57624"/>
            <a:ext cx="4000500" cy="3000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75685" y="0"/>
            <a:ext cx="1468315" cy="146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3758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137" y="334810"/>
            <a:ext cx="3371850" cy="1325563"/>
          </a:xfrm>
        </p:spPr>
        <p:txBody>
          <a:bodyPr/>
          <a:lstStyle/>
          <a:p>
            <a:pPr algn="ctr"/>
            <a:r>
              <a:rPr lang="ru-RU" dirty="0" smtClean="0"/>
              <a:t>Астрономические наблюдения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025" y="1885035"/>
            <a:ext cx="3574073" cy="2180492"/>
          </a:xfrm>
        </p:spPr>
        <p:txBody>
          <a:bodyPr/>
          <a:lstStyle/>
          <a:p>
            <a:r>
              <a:rPr lang="ru-RU" dirty="0" smtClean="0"/>
              <a:t>Астрономическая площадка</a:t>
            </a:r>
          </a:p>
          <a:p>
            <a:r>
              <a:rPr lang="ru-RU" dirty="0" smtClean="0"/>
              <a:t>Несколько различных инструментов</a:t>
            </a:r>
          </a:p>
          <a:p>
            <a:r>
              <a:rPr lang="ru-RU" dirty="0" smtClean="0"/>
              <a:t>Дневные и ночные наблюдения</a:t>
            </a:r>
          </a:p>
          <a:p>
            <a:r>
              <a:rPr lang="ru-RU" dirty="0" smtClean="0"/>
              <a:t>Планетарий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6377" y="4514850"/>
            <a:ext cx="4165600" cy="2343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75685" y="0"/>
            <a:ext cx="1468315" cy="146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0940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3327" y="0"/>
            <a:ext cx="5190673" cy="34611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6346"/>
            <a:ext cx="4125622" cy="26816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27900" y="2947905"/>
            <a:ext cx="5916100" cy="39448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997" y="345340"/>
            <a:ext cx="3496972" cy="1325563"/>
          </a:xfrm>
        </p:spPr>
        <p:txBody>
          <a:bodyPr/>
          <a:lstStyle/>
          <a:p>
            <a:pPr algn="ctr"/>
            <a:r>
              <a:rPr lang="ru-RU" dirty="0" smtClean="0"/>
              <a:t>Соприкосновение с наукой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997" y="1827518"/>
            <a:ext cx="3720330" cy="1565885"/>
          </a:xfrm>
        </p:spPr>
        <p:txBody>
          <a:bodyPr/>
          <a:lstStyle/>
          <a:p>
            <a:r>
              <a:rPr lang="ru-RU" dirty="0" smtClean="0"/>
              <a:t>Лекторы – ученые</a:t>
            </a:r>
          </a:p>
          <a:p>
            <a:r>
              <a:rPr lang="ru-RU" dirty="0" smtClean="0"/>
              <a:t>Проектные научно исследовательские работы</a:t>
            </a:r>
          </a:p>
          <a:p>
            <a:r>
              <a:rPr lang="ru-RU" dirty="0" smtClean="0"/>
              <a:t>Научные задачи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75685" y="5424427"/>
            <a:ext cx="1468315" cy="146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3341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1FAC41-CC3E-0019-1872-2737CF626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386" y="66735"/>
            <a:ext cx="7765322" cy="970450"/>
          </a:xfrm>
        </p:spPr>
        <p:txBody>
          <a:bodyPr/>
          <a:lstStyle/>
          <a:p>
            <a:r>
              <a:rPr lang="en-US" dirty="0"/>
              <a:t>T</a:t>
            </a:r>
            <a:r>
              <a:rPr lang="ru-RU" dirty="0" err="1"/>
              <a:t>елескоп</a:t>
            </a:r>
            <a:r>
              <a:rPr lang="en-US" dirty="0"/>
              <a:t> RC500</a:t>
            </a:r>
            <a:r>
              <a:rPr lang="ru-RU" dirty="0"/>
              <a:t> ИНАСАН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54B084E-BF9F-77BC-CE41-C755037AF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9293" y="1201642"/>
            <a:ext cx="4294707" cy="56563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ABBFC39-EC38-1101-C32C-07F11ECFB9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7" t="-1881" r="11207" b="-1"/>
          <a:stretch/>
        </p:blipFill>
        <p:spPr>
          <a:xfrm>
            <a:off x="20319" y="3007361"/>
            <a:ext cx="5425441" cy="3850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A6CFA8F-BD65-1647-24A1-E6BA65906E9E}"/>
              </a:ext>
            </a:extLst>
          </p:cNvPr>
          <p:cNvSpPr txBox="1"/>
          <p:nvPr/>
        </p:nvSpPr>
        <p:spPr>
          <a:xfrm>
            <a:off x="369730" y="1886196"/>
            <a:ext cx="4238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Кисловодская оптическая станция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75685" y="0"/>
            <a:ext cx="1468315" cy="146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0040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882BE5-EA91-B213-E9F4-6534B7D39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="" xmlns:a16="http://schemas.microsoft.com/office/drawing/2014/main" id="{C76528FF-EE11-8CD1-2722-410CDD47D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75322"/>
            <a:ext cx="4558462" cy="471739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2CD1826-53BB-C7BB-C586-2DF6A0D6F6CA}"/>
              </a:ext>
            </a:extLst>
          </p:cNvPr>
          <p:cNvSpPr txBox="1"/>
          <p:nvPr/>
        </p:nvSpPr>
        <p:spPr>
          <a:xfrm>
            <a:off x="215734" y="5325070"/>
            <a:ext cx="4342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Телескоп </a:t>
            </a:r>
            <a:r>
              <a:rPr lang="en-US" dirty="0"/>
              <a:t>RC600</a:t>
            </a:r>
          </a:p>
          <a:p>
            <a:pPr algn="ctr"/>
            <a:r>
              <a:rPr lang="ru-RU" dirty="0"/>
              <a:t>Кавказская горная обсерватория ГАИШ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9E48456-CED5-E16F-EDE2-C31F1F7AE44A}"/>
              </a:ext>
            </a:extLst>
          </p:cNvPr>
          <p:cNvSpPr txBox="1"/>
          <p:nvPr/>
        </p:nvSpPr>
        <p:spPr>
          <a:xfrm>
            <a:off x="4267200" y="532507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Телескоп RC</a:t>
            </a:r>
            <a:r>
              <a:rPr lang="en-US" dirty="0"/>
              <a:t>5</a:t>
            </a:r>
            <a:r>
              <a:rPr lang="ru-RU" dirty="0"/>
              <a:t>00</a:t>
            </a:r>
          </a:p>
          <a:p>
            <a:pPr algn="ctr"/>
            <a:r>
              <a:rPr lang="ru-RU" dirty="0"/>
              <a:t>Высокогорная обсерватория Пик Терскол</a:t>
            </a:r>
          </a:p>
          <a:p>
            <a:pPr algn="ctr"/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7A8CD7B0-3B18-A77B-0479-25CEB8F65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27" t="9143" r="33886" b="18397"/>
          <a:stretch/>
        </p:blipFill>
        <p:spPr>
          <a:xfrm>
            <a:off x="4414591" y="433304"/>
            <a:ext cx="4508539" cy="47255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162338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1049375"/>
            <a:ext cx="8520600" cy="971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rmAutofit/>
          </a:bodyPr>
          <a:lstStyle/>
          <a:p>
            <a:pPr marL="457200" indent="-387350">
              <a:spcBef>
                <a:spcPts val="0"/>
              </a:spcBef>
              <a:buClr>
                <a:srgbClr val="1F1F1F"/>
              </a:buClr>
              <a:buSzPts val="2500"/>
              <a:buFont typeface="Caveat"/>
              <a:buAutoNum type="romanUcPeriod"/>
            </a:pPr>
            <a:r>
              <a:rPr lang="ru" sz="2500" b="1">
                <a:solidFill>
                  <a:srgbClr val="1F1F1F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Декомпозиция и кривых вращения хост-галактик чёрных дыр малой массы</a:t>
            </a:r>
            <a:endParaRPr sz="2500" b="1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l="28144" t="20012" r="17938" b="4980"/>
          <a:stretch/>
        </p:blipFill>
        <p:spPr>
          <a:xfrm>
            <a:off x="2410477" y="2165326"/>
            <a:ext cx="4260302" cy="321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75685" y="0"/>
            <a:ext cx="1468315" cy="146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1844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0" y="857250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SzPts val="990"/>
            </a:pPr>
            <a:r>
              <a:rPr lang="ru" sz="2720">
                <a:latin typeface="Caveat SemiBold"/>
                <a:ea typeface="Caveat SemiBold"/>
                <a:cs typeface="Caveat SemiBold"/>
                <a:sym typeface="Caveat SemiBold"/>
              </a:rPr>
              <a:t>Обсерватории, на которых получены данные</a:t>
            </a:r>
            <a:endParaRPr sz="2720"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pic>
        <p:nvPicPr>
          <p:cNvPr id="66" name="Google Shape;66;p15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" y="3178325"/>
            <a:ext cx="4557351" cy="285594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62675" y="3240225"/>
            <a:ext cx="790200" cy="472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55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ru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Keck</a:t>
            </a:r>
            <a:endParaRPr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1810700" y="3597625"/>
            <a:ext cx="26244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эшелле спектрограф ESI</a:t>
            </a:r>
            <a:endParaRPr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5945126" y="1734750"/>
            <a:ext cx="3198874" cy="4265998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6024250" y="1840950"/>
            <a:ext cx="790200" cy="472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55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ru">
                <a:solidFill>
                  <a:srgbClr val="38761D"/>
                </a:solidFill>
                <a:latin typeface="Comic Sans MS"/>
                <a:ea typeface="Comic Sans MS"/>
                <a:cs typeface="Comic Sans MS"/>
                <a:sym typeface="Comic Sans MS"/>
              </a:rPr>
              <a:t>SALT</a:t>
            </a:r>
            <a:endParaRPr>
              <a:solidFill>
                <a:srgbClr val="38761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6067375" y="2203150"/>
            <a:ext cx="26244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">
                <a:solidFill>
                  <a:srgbClr val="38761D"/>
                </a:solidFill>
                <a:latin typeface="Comic Sans MS"/>
                <a:ea typeface="Comic Sans MS"/>
                <a:cs typeface="Comic Sans MS"/>
                <a:sym typeface="Comic Sans MS"/>
              </a:rPr>
              <a:t>длиннощелевой спектрограф RSS</a:t>
            </a:r>
            <a:endParaRPr>
              <a:solidFill>
                <a:srgbClr val="38761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5125050" y="3288150"/>
            <a:ext cx="2308598" cy="197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85570" y="3643376"/>
            <a:ext cx="3268550" cy="239089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76675" y="1554625"/>
            <a:ext cx="54615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">
                <a:latin typeface="Caveat SemiBold"/>
                <a:ea typeface="Caveat SemiBold"/>
                <a:cs typeface="Caveat SemiBold"/>
                <a:sym typeface="Caveat SemiBold"/>
              </a:rPr>
              <a:t>Программа наблюдений нашей научной группы - галактики ближней Вселенной с активными ядрами. У нас была цель - определить массы центральных чёрных дыр галактик, а также дисперсии скоростей балджей этих галактик</a:t>
            </a:r>
            <a:endParaRPr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75685" y="0"/>
            <a:ext cx="1468315" cy="146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19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256</Words>
  <Application>Microsoft Office PowerPoint</Application>
  <PresentationFormat>Экран (4:3)</PresentationFormat>
  <Paragraphs>72</Paragraphs>
  <Slides>23</Slides>
  <Notes>3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Летние астрономические школы</vt:lpstr>
      <vt:lpstr>Летняя Астрономическая Школа</vt:lpstr>
      <vt:lpstr>Подготовка к участию в РЭ ВсОШ</vt:lpstr>
      <vt:lpstr>Астрономические наблюдения</vt:lpstr>
      <vt:lpstr>Соприкосновение с наукой</vt:lpstr>
      <vt:lpstr>Tелескоп RC500 ИНАСАН</vt:lpstr>
      <vt:lpstr>Слайд 7</vt:lpstr>
      <vt:lpstr>Декомпозиция и кривых вращения хост-галактик чёрных дыр малой массы</vt:lpstr>
      <vt:lpstr>Обсерватории, на которых получены данные</vt:lpstr>
      <vt:lpstr>Получили кривые вращения (ЛАШ-2023)</vt:lpstr>
      <vt:lpstr>Проект по поиску и анализу переменных звезд в избранной площадке звездного неба</vt:lpstr>
      <vt:lpstr>Телескоп и данные  The Zwicky Transient Facility</vt:lpstr>
      <vt:lpstr>Слайд 13</vt:lpstr>
      <vt:lpstr>Распределение звезд по типам в окрестностях Солнца по данным GAIA DR3</vt:lpstr>
      <vt:lpstr>Область наблюдений</vt:lpstr>
      <vt:lpstr>Слайд 16</vt:lpstr>
      <vt:lpstr> НАУЧНО-ИССЛЕДОВАТЕЛЬСКИЕ ПРОЕКТЫ    Солнечные часы   руководитель: Малютин Виктор Александрович+ Долгопрудный, 2023 г.</vt:lpstr>
      <vt:lpstr>Сообщество - https://t.me/+Ir32fnzVwOM4Mzcy https://vk.com/summer_astro_school?z=album-213396504_292679237  </vt:lpstr>
      <vt:lpstr>Пределы </vt:lpstr>
      <vt:lpstr>Астрономические игры</vt:lpstr>
      <vt:lpstr>Занятия</vt:lpstr>
      <vt:lpstr>Астрономические экспедиции</vt:lpstr>
      <vt:lpstr>Спасибо за внимание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Летние астрономические школы</dc:title>
  <dc:creator>RePack by Diakov</dc:creator>
  <cp:lastModifiedBy>Пользователь Windows</cp:lastModifiedBy>
  <cp:revision>11</cp:revision>
  <dcterms:created xsi:type="dcterms:W3CDTF">2025-04-16T07:19:45Z</dcterms:created>
  <dcterms:modified xsi:type="dcterms:W3CDTF">2025-04-23T14:36:39Z</dcterms:modified>
</cp:coreProperties>
</file>