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1" r:id="rId5"/>
    <p:sldId id="259" r:id="rId6"/>
    <p:sldId id="260" r:id="rId7"/>
    <p:sldId id="262" r:id="rId8"/>
    <p:sldId id="264" r:id="rId9"/>
    <p:sldId id="263" r:id="rId10"/>
    <p:sldId id="266" r:id="rId11"/>
    <p:sldId id="265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2626" autoAdjust="0"/>
  </p:normalViewPr>
  <p:slideViewPr>
    <p:cSldViewPr>
      <p:cViewPr varScale="1">
        <p:scale>
          <a:sx n="123" d="100"/>
          <a:sy n="123" d="100"/>
        </p:scale>
        <p:origin x="-128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D15D5A1-B4EE-44E5-8901-5D728CD36809}" type="datetimeFigureOut">
              <a:rPr lang="ru-RU" smtClean="0"/>
              <a:pPr/>
              <a:t>23.04.2017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9FA6C11-4D6B-4728-902B-85DCA06043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15D5A1-B4EE-44E5-8901-5D728CD36809}" type="datetimeFigureOut">
              <a:rPr lang="ru-RU" smtClean="0"/>
              <a:pPr/>
              <a:t>23.04.2017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FA6C11-4D6B-4728-902B-85DCA06043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15D5A1-B4EE-44E5-8901-5D728CD36809}" type="datetimeFigureOut">
              <a:rPr lang="ru-RU" smtClean="0"/>
              <a:pPr/>
              <a:t>23.04.2017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FA6C11-4D6B-4728-902B-85DCA06043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15D5A1-B4EE-44E5-8901-5D728CD36809}" type="datetimeFigureOut">
              <a:rPr lang="ru-RU" smtClean="0"/>
              <a:pPr/>
              <a:t>23.04.2017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FA6C11-4D6B-4728-902B-85DCA06043D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15D5A1-B4EE-44E5-8901-5D728CD36809}" type="datetimeFigureOut">
              <a:rPr lang="ru-RU" smtClean="0"/>
              <a:pPr/>
              <a:t>23.04.2017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FA6C11-4D6B-4728-902B-85DCA06043D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15D5A1-B4EE-44E5-8901-5D728CD36809}" type="datetimeFigureOut">
              <a:rPr lang="ru-RU" smtClean="0"/>
              <a:pPr/>
              <a:t>23.04.2017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FA6C11-4D6B-4728-902B-85DCA06043D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15D5A1-B4EE-44E5-8901-5D728CD36809}" type="datetimeFigureOut">
              <a:rPr lang="ru-RU" smtClean="0"/>
              <a:pPr/>
              <a:t>23.04.2017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FA6C11-4D6B-4728-902B-85DCA06043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15D5A1-B4EE-44E5-8901-5D728CD36809}" type="datetimeFigureOut">
              <a:rPr lang="ru-RU" smtClean="0"/>
              <a:pPr/>
              <a:t>23.04.2017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FA6C11-4D6B-4728-902B-85DCA06043D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15D5A1-B4EE-44E5-8901-5D728CD36809}" type="datetimeFigureOut">
              <a:rPr lang="ru-RU" smtClean="0"/>
              <a:pPr/>
              <a:t>23.04.2017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FA6C11-4D6B-4728-902B-85DCA06043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ED15D5A1-B4EE-44E5-8901-5D728CD36809}" type="datetimeFigureOut">
              <a:rPr lang="ru-RU" smtClean="0"/>
              <a:pPr/>
              <a:t>23.04.2017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FA6C11-4D6B-4728-902B-85DCA06043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D15D5A1-B4EE-44E5-8901-5D728CD36809}" type="datetimeFigureOut">
              <a:rPr lang="ru-RU" smtClean="0"/>
              <a:pPr/>
              <a:t>23.04.2017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9FA6C11-4D6B-4728-902B-85DCA06043D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ED15D5A1-B4EE-44E5-8901-5D728CD36809}" type="datetimeFigureOut">
              <a:rPr lang="ru-RU" smtClean="0"/>
              <a:pPr/>
              <a:t>23.04.2017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E9FA6C11-4D6B-4728-902B-85DCA06043D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ICT0034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142852"/>
            <a:ext cx="8715436" cy="6536577"/>
          </a:xfrm>
          <a:prstGeom prst="rect">
            <a:avLst/>
          </a:prstGeom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285720" y="142852"/>
            <a:ext cx="4772004" cy="1829761"/>
          </a:xfrm>
          <a:prstGeom prst="rect">
            <a:avLst/>
          </a:prstGeom>
          <a:noFill/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uLnTx/>
                <a:uFillTx/>
                <a:latin typeface="+mj-lt"/>
                <a:ea typeface="+mj-ea"/>
                <a:cs typeface="+mj-cs"/>
              </a:rPr>
              <a:t>Глобус –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uLnTx/>
                <a:uFillTx/>
                <a:latin typeface="+mj-lt"/>
                <a:ea typeface="+mj-ea"/>
                <a:cs typeface="+mj-cs"/>
              </a:rPr>
              <a:t>модель Земли</a:t>
            </a:r>
            <a:endParaRPr kumimoji="0" lang="ru-RU" sz="4800" b="1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4143372" y="5857892"/>
            <a:ext cx="4629128" cy="42862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45720" rIns="45720">
            <a:noAutofit/>
          </a:bodyPr>
          <a:lstStyle/>
          <a:p>
            <a:pPr marL="0" marR="64008" lvl="0" indent="0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Проект Саши Шатовской,2Г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642918"/>
            <a:ext cx="38576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Самый длинный путь – </a:t>
            </a:r>
            <a:endParaRPr lang="ru-RU" dirty="0" smtClean="0"/>
          </a:p>
          <a:p>
            <a:r>
              <a:rPr lang="ru-RU" dirty="0" smtClean="0"/>
              <a:t>это </a:t>
            </a:r>
            <a:r>
              <a:rPr lang="ru-RU" dirty="0" smtClean="0"/>
              <a:t>кругосветное путешествие. </a:t>
            </a:r>
          </a:p>
        </p:txBody>
      </p:sp>
      <p:pic>
        <p:nvPicPr>
          <p:cNvPr id="3" name="Рисунок 2" descr="PICT0039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1571612"/>
            <a:ext cx="6000760" cy="4500570"/>
          </a:xfrm>
          <a:prstGeom prst="rect">
            <a:avLst/>
          </a:prstGeom>
        </p:spPr>
      </p:pic>
      <p:pic>
        <p:nvPicPr>
          <p:cNvPr id="4" name="Рисунок 3" descr="Гагарин-5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6644" y="285728"/>
            <a:ext cx="1581144" cy="158114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500826" y="2428868"/>
            <a:ext cx="242889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Полёт </a:t>
            </a:r>
            <a:endParaRPr lang="ru-RU" dirty="0" smtClean="0"/>
          </a:p>
          <a:p>
            <a:r>
              <a:rPr lang="ru-RU" dirty="0" smtClean="0"/>
              <a:t>вокруг </a:t>
            </a:r>
            <a:r>
              <a:rPr lang="ru-RU" dirty="0" smtClean="0"/>
              <a:t>Земли </a:t>
            </a:r>
            <a:endParaRPr lang="ru-RU" dirty="0" smtClean="0"/>
          </a:p>
          <a:p>
            <a:r>
              <a:rPr lang="ru-RU" dirty="0" smtClean="0"/>
              <a:t>на </a:t>
            </a:r>
            <a:r>
              <a:rPr lang="ru-RU" dirty="0" smtClean="0"/>
              <a:t>космическом корабле </a:t>
            </a:r>
            <a:endParaRPr lang="ru-RU" dirty="0" smtClean="0"/>
          </a:p>
          <a:p>
            <a:r>
              <a:rPr lang="ru-RU" dirty="0" smtClean="0"/>
              <a:t>первым </a:t>
            </a:r>
            <a:r>
              <a:rPr lang="ru-RU" dirty="0" smtClean="0"/>
              <a:t>совершил </a:t>
            </a:r>
            <a:endParaRPr lang="ru-RU" dirty="0" smtClean="0"/>
          </a:p>
          <a:p>
            <a:r>
              <a:rPr lang="ru-RU" dirty="0" smtClean="0"/>
              <a:t>Юрий Алексеевич</a:t>
            </a:r>
          </a:p>
          <a:p>
            <a:r>
              <a:rPr lang="ru-RU" dirty="0" smtClean="0"/>
              <a:t>Гагарин </a:t>
            </a:r>
          </a:p>
          <a:p>
            <a:r>
              <a:rPr lang="ru-RU" dirty="0" smtClean="0"/>
              <a:t>12 </a:t>
            </a:r>
            <a:r>
              <a:rPr lang="ru-RU" dirty="0" smtClean="0"/>
              <a:t>апреля </a:t>
            </a:r>
            <a:endParaRPr lang="ru-RU" dirty="0" smtClean="0"/>
          </a:p>
          <a:p>
            <a:r>
              <a:rPr lang="ru-RU" dirty="0" smtClean="0"/>
              <a:t>1961 </a:t>
            </a:r>
            <a:r>
              <a:rPr lang="ru-RU" dirty="0" smtClean="0"/>
              <a:t>года. </a:t>
            </a:r>
          </a:p>
          <a:p>
            <a:r>
              <a:rPr lang="ru-RU" dirty="0" smtClean="0"/>
              <a:t>Он пролетел </a:t>
            </a:r>
            <a:endParaRPr lang="ru-RU" dirty="0" smtClean="0"/>
          </a:p>
          <a:p>
            <a:r>
              <a:rPr lang="ru-RU" dirty="0" smtClean="0"/>
              <a:t>40 </a:t>
            </a:r>
            <a:r>
              <a:rPr lang="ru-RU" dirty="0" smtClean="0"/>
              <a:t>000 км.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285728"/>
            <a:ext cx="8143932" cy="7294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 глобусу можно узнать не только длины и размеры, но и высоты. Высоту точки суши и глубину морского дна можно определить по цвету. Цвета указаны на шкале высот и глубин. </a:t>
            </a:r>
            <a:endParaRPr lang="ru-RU" dirty="0" smtClean="0"/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Самые </a:t>
            </a:r>
            <a:r>
              <a:rPr lang="ru-RU" dirty="0" smtClean="0"/>
              <a:t>высокие горы на Земле – Гималаи – находятся в южной части Евразии и обозначены тёмно-коричневым цветом. Высочайшая вершина мира – Эверест – имеет высоту почти 9 км! </a:t>
            </a:r>
          </a:p>
          <a:p>
            <a:endParaRPr lang="ru-RU" dirty="0" smtClean="0"/>
          </a:p>
          <a:p>
            <a:r>
              <a:rPr lang="ru-RU" dirty="0" smtClean="0"/>
              <a:t>Самая глубокая впадина </a:t>
            </a:r>
            <a:endParaRPr lang="ru-RU" dirty="0" smtClean="0"/>
          </a:p>
          <a:p>
            <a:r>
              <a:rPr lang="ru-RU" dirty="0" smtClean="0"/>
              <a:t>на </a:t>
            </a:r>
            <a:r>
              <a:rPr lang="ru-RU" dirty="0" smtClean="0"/>
              <a:t>морском дне – </a:t>
            </a:r>
            <a:endParaRPr lang="ru-RU" dirty="0" smtClean="0"/>
          </a:p>
          <a:p>
            <a:r>
              <a:rPr lang="ru-RU" dirty="0" err="1" smtClean="0"/>
              <a:t>Марианский</a:t>
            </a:r>
            <a:r>
              <a:rPr lang="ru-RU" dirty="0" smtClean="0"/>
              <a:t> жёлоб </a:t>
            </a:r>
            <a:r>
              <a:rPr lang="ru-RU" dirty="0" smtClean="0"/>
              <a:t>– </a:t>
            </a:r>
            <a:endParaRPr lang="ru-RU" dirty="0" smtClean="0"/>
          </a:p>
          <a:p>
            <a:r>
              <a:rPr lang="ru-RU" dirty="0" smtClean="0"/>
              <a:t>находится </a:t>
            </a:r>
            <a:r>
              <a:rPr lang="ru-RU" dirty="0" smtClean="0"/>
              <a:t>в Тихом океане </a:t>
            </a:r>
            <a:endParaRPr lang="ru-RU" dirty="0" smtClean="0"/>
          </a:p>
          <a:p>
            <a:r>
              <a:rPr lang="ru-RU" dirty="0" smtClean="0"/>
              <a:t>у </a:t>
            </a:r>
            <a:r>
              <a:rPr lang="ru-RU" dirty="0" smtClean="0"/>
              <a:t>берегов Евразии </a:t>
            </a:r>
            <a:r>
              <a:rPr lang="ru-RU" dirty="0" smtClean="0"/>
              <a:t>и </a:t>
            </a:r>
          </a:p>
          <a:p>
            <a:r>
              <a:rPr lang="ru-RU" dirty="0" smtClean="0"/>
              <a:t>обозначена </a:t>
            </a:r>
            <a:r>
              <a:rPr lang="ru-RU" dirty="0" smtClean="0"/>
              <a:t>тёмно-синим цветом. </a:t>
            </a:r>
            <a:endParaRPr lang="ru-RU" dirty="0" smtClean="0"/>
          </a:p>
          <a:p>
            <a:r>
              <a:rPr lang="ru-RU" dirty="0" smtClean="0"/>
              <a:t>Её </a:t>
            </a:r>
            <a:r>
              <a:rPr lang="ru-RU" dirty="0" smtClean="0"/>
              <a:t>глубина – более 11 км! 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3" name="Рисунок 2" descr="PICT0004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24" y="1285860"/>
            <a:ext cx="7620000" cy="1549400"/>
          </a:xfrm>
          <a:prstGeom prst="rect">
            <a:avLst/>
          </a:prstGeom>
        </p:spPr>
      </p:pic>
      <p:pic>
        <p:nvPicPr>
          <p:cNvPr id="2050" name="Picture 2" descr="Картинки по запросу Эверест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4071942"/>
            <a:ext cx="3508200" cy="23592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286512" y="928670"/>
            <a:ext cx="1214446" cy="156966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ru-RU" sz="9600" dirty="0" smtClean="0">
                <a:sym typeface="Wingdings" pitchFamily="2" charset="2"/>
              </a:rPr>
              <a:t></a:t>
            </a:r>
            <a:endParaRPr lang="ru-RU" sz="9600" dirty="0" smtClean="0">
              <a:sym typeface="Wingdings" pitchFamily="2" charset="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86380" y="3714752"/>
            <a:ext cx="3587842" cy="1015663"/>
          </a:xfrm>
          <a:prstGeom prst="rect">
            <a:avLst/>
          </a:prstGeom>
          <a:solidFill>
            <a:srgbClr val="FFCC00"/>
          </a:solidFill>
        </p:spPr>
        <p:txBody>
          <a:bodyPr wrap="none" rtlCol="0">
            <a:spAutoFit/>
          </a:bodyPr>
          <a:lstStyle/>
          <a:p>
            <a:endParaRPr lang="ru-RU" dirty="0" smtClean="0">
              <a:sym typeface="Wingdings" pitchFamily="2" charset="2"/>
            </a:endParaRPr>
          </a:p>
          <a:p>
            <a:r>
              <a:rPr lang="ru-RU" sz="2400" dirty="0" smtClean="0">
                <a:sym typeface="Wingdings" pitchFamily="2" charset="2"/>
              </a:rPr>
              <a:t>Спасибо </a:t>
            </a:r>
            <a:r>
              <a:rPr lang="ru-RU" sz="2400" dirty="0" smtClean="0">
                <a:sym typeface="Wingdings" pitchFamily="2" charset="2"/>
              </a:rPr>
              <a:t>за внимание!</a:t>
            </a:r>
          </a:p>
          <a:p>
            <a:endParaRPr lang="ru-RU" dirty="0"/>
          </a:p>
        </p:txBody>
      </p:sp>
      <p:pic>
        <p:nvPicPr>
          <p:cNvPr id="7" name="Рисунок 6" descr="PICT0018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357166"/>
            <a:ext cx="4232953" cy="56044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500042"/>
            <a:ext cx="54292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Глобус – это модель Земли.</a:t>
            </a:r>
          </a:p>
          <a:p>
            <a:endParaRPr lang="ru-RU" dirty="0" smtClean="0"/>
          </a:p>
          <a:p>
            <a:r>
              <a:rPr lang="ru-RU" dirty="0" smtClean="0"/>
              <a:t>Модель – это уменьшенная копия предмета.</a:t>
            </a:r>
          </a:p>
          <a:p>
            <a:endParaRPr lang="ru-RU" dirty="0" smtClean="0"/>
          </a:p>
          <a:p>
            <a:r>
              <a:rPr lang="ru-RU" dirty="0" smtClean="0"/>
              <a:t>Масштаб – это число, которое показывает, </a:t>
            </a:r>
            <a:endParaRPr lang="en-US" dirty="0" smtClean="0"/>
          </a:p>
          <a:p>
            <a:r>
              <a:rPr lang="ru-RU" dirty="0" smtClean="0"/>
              <a:t>во </a:t>
            </a:r>
            <a:r>
              <a:rPr lang="ru-RU" dirty="0" smtClean="0"/>
              <a:t>сколько раз копия предмета меньше </a:t>
            </a:r>
            <a:endParaRPr lang="en-US" dirty="0" smtClean="0"/>
          </a:p>
          <a:p>
            <a:r>
              <a:rPr lang="ru-RU" dirty="0" smtClean="0"/>
              <a:t>самого </a:t>
            </a:r>
            <a:r>
              <a:rPr lang="ru-RU" dirty="0" smtClean="0"/>
              <a:t>предмета.</a:t>
            </a:r>
          </a:p>
          <a:p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3" name="Рисунок 2" descr="PICT0009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2714620"/>
            <a:ext cx="5000660" cy="375049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143636" y="4071942"/>
            <a:ext cx="264320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На </a:t>
            </a:r>
            <a:r>
              <a:rPr lang="ru-RU" dirty="0" smtClean="0"/>
              <a:t>глобусе масштаб и другие условные обозначения указывают в южной части Тихого океана, потому что там мало островов и есть свободное место</a:t>
            </a:r>
            <a:r>
              <a:rPr lang="ru-RU" dirty="0" smtClean="0"/>
              <a:t>.</a:t>
            </a:r>
            <a:endParaRPr lang="ru-RU" dirty="0" smtClean="0"/>
          </a:p>
        </p:txBody>
      </p:sp>
      <p:pic>
        <p:nvPicPr>
          <p:cNvPr id="5" name="Рисунок 4" descr="fon-doska-globu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9808" y="214290"/>
            <a:ext cx="2857520" cy="2857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14744" y="500042"/>
            <a:ext cx="492922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Глобусы бывают большие и маленькие, то есть разных масштабов.</a:t>
            </a:r>
          </a:p>
          <a:p>
            <a:endParaRPr lang="ru-RU" dirty="0" smtClean="0"/>
          </a:p>
          <a:p>
            <a:r>
              <a:rPr lang="ru-RU" dirty="0" smtClean="0"/>
              <a:t>Глобус-сувенир помещается на ладони, он размером с теннисный мяч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2052" name="Picture 4" descr="https://otvet.imgsmail.ru/download/875a8375f91de049494d6073098e8a2f_9a843f2331d324b9789670a3a7c52f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643182"/>
            <a:ext cx="5715000" cy="3733800"/>
          </a:xfrm>
          <a:prstGeom prst="rect">
            <a:avLst/>
          </a:prstGeom>
          <a:noFill/>
        </p:spPr>
      </p:pic>
      <p:pic>
        <p:nvPicPr>
          <p:cNvPr id="2054" name="Picture 6" descr="Картинки по запросу глобус земли в ладонях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5" y="428604"/>
            <a:ext cx="2953349" cy="1952629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6500826" y="2786058"/>
            <a:ext cx="228598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 городе Дорогобуж </a:t>
            </a:r>
          </a:p>
          <a:p>
            <a:r>
              <a:rPr lang="ru-RU" dirty="0" smtClean="0"/>
              <a:t>(в Смоленской области) установлен гигантский глобус высотой 12 м</a:t>
            </a:r>
            <a:r>
              <a:rPr lang="ru-RU" dirty="0" smtClean="0"/>
              <a:t>.</a:t>
            </a: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428604"/>
            <a:ext cx="364333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 Московском планетарии есть глобус Земли, который больше человеческого роста. </a:t>
            </a:r>
          </a:p>
        </p:txBody>
      </p:sp>
      <p:pic>
        <p:nvPicPr>
          <p:cNvPr id="8" name="Рисунок 7" descr="IMG_20170102_105523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1714488"/>
            <a:ext cx="6500826" cy="4875620"/>
          </a:xfrm>
          <a:prstGeom prst="rect">
            <a:avLst/>
          </a:prstGeom>
        </p:spPr>
      </p:pic>
      <p:pic>
        <p:nvPicPr>
          <p:cNvPr id="9" name="Рисунок 8" descr="IMG_20170102_105538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14810" y="142852"/>
            <a:ext cx="4643438" cy="229328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072330" y="2857496"/>
            <a:ext cx="164307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Масштаб этого глобуса – 1:10000000, т.е. в 1 см – 100 км.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642918"/>
            <a:ext cx="394210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А ученический глобус можно </a:t>
            </a:r>
            <a:endParaRPr lang="en-US" dirty="0" smtClean="0"/>
          </a:p>
          <a:p>
            <a:r>
              <a:rPr lang="ru-RU" dirty="0" smtClean="0"/>
              <a:t>поместить </a:t>
            </a:r>
            <a:r>
              <a:rPr lang="ru-RU" dirty="0" smtClean="0"/>
              <a:t>на столе. </a:t>
            </a:r>
            <a:endParaRPr lang="en-US" dirty="0" smtClean="0"/>
          </a:p>
          <a:p>
            <a:endParaRPr lang="en-US" dirty="0" smtClean="0"/>
          </a:p>
          <a:p>
            <a:r>
              <a:rPr lang="ru-RU" dirty="0" smtClean="0"/>
              <a:t>Масштаб ученического глобуса: </a:t>
            </a:r>
            <a:endParaRPr lang="en-US" dirty="0" smtClean="0"/>
          </a:p>
          <a:p>
            <a:r>
              <a:rPr lang="ru-RU" dirty="0" smtClean="0"/>
              <a:t>в </a:t>
            </a:r>
            <a:r>
              <a:rPr lang="ru-RU" dirty="0" smtClean="0"/>
              <a:t>1 см – 400 км</a:t>
            </a:r>
            <a:r>
              <a:rPr lang="ru-RU" dirty="0" smtClean="0"/>
              <a:t>.</a:t>
            </a:r>
            <a:endParaRPr lang="ru-RU" dirty="0" smtClean="0"/>
          </a:p>
        </p:txBody>
      </p:sp>
      <p:pic>
        <p:nvPicPr>
          <p:cNvPr id="3" name="Рисунок 2" descr="PICT0013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2714620"/>
            <a:ext cx="4307441" cy="3711578"/>
          </a:xfrm>
          <a:prstGeom prst="rect">
            <a:avLst/>
          </a:prstGeom>
        </p:spPr>
      </p:pic>
      <p:pic>
        <p:nvPicPr>
          <p:cNvPr id="4" name="Рисунок 3" descr="PICT0009m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628" y="500042"/>
            <a:ext cx="3743064" cy="174148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643570" y="2857496"/>
            <a:ext cx="271464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Диаметр </a:t>
            </a:r>
            <a:endParaRPr lang="en-US" dirty="0" smtClean="0"/>
          </a:p>
          <a:p>
            <a:r>
              <a:rPr lang="ru-RU" dirty="0" smtClean="0"/>
              <a:t>нашей </a:t>
            </a:r>
            <a:r>
              <a:rPr lang="ru-RU" dirty="0" smtClean="0"/>
              <a:t>планеты – 12800 км</a:t>
            </a:r>
            <a:r>
              <a:rPr lang="ru-RU" dirty="0" smtClean="0"/>
              <a:t>.</a:t>
            </a:r>
            <a:endParaRPr lang="en-US" dirty="0" smtClean="0"/>
          </a:p>
          <a:p>
            <a:endParaRPr lang="ru-RU" dirty="0" smtClean="0"/>
          </a:p>
          <a:p>
            <a:r>
              <a:rPr lang="ru-RU" dirty="0" smtClean="0"/>
              <a:t>Разделим </a:t>
            </a:r>
            <a:endParaRPr lang="en-US" dirty="0" smtClean="0"/>
          </a:p>
          <a:p>
            <a:r>
              <a:rPr lang="ru-RU" dirty="0" smtClean="0"/>
              <a:t>это </a:t>
            </a:r>
            <a:r>
              <a:rPr lang="ru-RU" dirty="0" smtClean="0"/>
              <a:t>число на 400 </a:t>
            </a:r>
            <a:endParaRPr lang="en-US" dirty="0" smtClean="0"/>
          </a:p>
          <a:p>
            <a:r>
              <a:rPr lang="ru-RU" dirty="0" smtClean="0"/>
              <a:t>и </a:t>
            </a:r>
            <a:r>
              <a:rPr lang="ru-RU" dirty="0" smtClean="0"/>
              <a:t>узнаем, какой диаметр у глобуса:</a:t>
            </a:r>
          </a:p>
          <a:p>
            <a:endParaRPr lang="ru-RU" dirty="0" smtClean="0"/>
          </a:p>
          <a:p>
            <a:r>
              <a:rPr lang="ru-RU" dirty="0" smtClean="0"/>
              <a:t>12800:400=32 (см</a:t>
            </a:r>
            <a:r>
              <a:rPr lang="ru-RU" dirty="0" smtClean="0"/>
              <a:t>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7" y="642918"/>
            <a:ext cx="278608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Зная масштаб, </a:t>
            </a:r>
            <a:endParaRPr lang="en-US" dirty="0" smtClean="0"/>
          </a:p>
          <a:p>
            <a:r>
              <a:rPr lang="ru-RU" dirty="0" smtClean="0"/>
              <a:t>можно </a:t>
            </a:r>
            <a:r>
              <a:rPr lang="ru-RU" dirty="0" smtClean="0"/>
              <a:t>определить расстояние между пунктами.</a:t>
            </a:r>
          </a:p>
          <a:p>
            <a:endParaRPr lang="ru-RU" dirty="0" smtClean="0"/>
          </a:p>
          <a:p>
            <a:r>
              <a:rPr lang="ru-RU" dirty="0" smtClean="0"/>
              <a:t>Например, измерим линейкой расстояние между двумя крупнейшими городами России: Москвой и Санкт-Петербургом. </a:t>
            </a:r>
            <a:endParaRPr lang="en-US" dirty="0" smtClean="0"/>
          </a:p>
          <a:p>
            <a:r>
              <a:rPr lang="ru-RU" dirty="0" smtClean="0"/>
              <a:t>На </a:t>
            </a:r>
            <a:r>
              <a:rPr lang="ru-RU" dirty="0" smtClean="0"/>
              <a:t>глобусе это 2 см. Значит, </a:t>
            </a:r>
            <a:endParaRPr lang="en-US" dirty="0" smtClean="0"/>
          </a:p>
          <a:p>
            <a:r>
              <a:rPr lang="ru-RU" dirty="0" smtClean="0"/>
              <a:t>расстояние </a:t>
            </a:r>
            <a:r>
              <a:rPr lang="ru-RU" dirty="0" smtClean="0"/>
              <a:t>равно 2х400 км=800 </a:t>
            </a:r>
            <a:r>
              <a:rPr lang="ru-RU" dirty="0" smtClean="0"/>
              <a:t>км</a:t>
            </a:r>
            <a:endParaRPr lang="ru-RU" dirty="0" smtClean="0"/>
          </a:p>
        </p:txBody>
      </p:sp>
      <p:pic>
        <p:nvPicPr>
          <p:cNvPr id="3" name="Рисунок 2" descr="PICT0028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7554" y="428604"/>
            <a:ext cx="5381636" cy="403622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428992" y="5143512"/>
            <a:ext cx="44291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Но на глобусе неудобно измерять расстояние линейкой. Не лучше ли использовать измерительную ленту</a:t>
            </a:r>
            <a:r>
              <a:rPr lang="ru-RU" dirty="0" smtClean="0"/>
              <a:t>?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714356"/>
            <a:ext cx="314327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Вот наше изобретение: </a:t>
            </a:r>
            <a:r>
              <a:rPr lang="ru-RU" b="1" dirty="0" smtClean="0"/>
              <a:t>масштабная лента.</a:t>
            </a:r>
          </a:p>
          <a:p>
            <a:endParaRPr lang="ru-RU" dirty="0" smtClean="0"/>
          </a:p>
          <a:p>
            <a:r>
              <a:rPr lang="ru-RU" dirty="0" smtClean="0"/>
              <a:t>Мы разметили </a:t>
            </a:r>
            <a:endParaRPr lang="en-US" dirty="0" smtClean="0"/>
          </a:p>
          <a:p>
            <a:r>
              <a:rPr lang="ru-RU" dirty="0" smtClean="0"/>
              <a:t>бумажную </a:t>
            </a:r>
            <a:r>
              <a:rPr lang="ru-RU" dirty="0" smtClean="0"/>
              <a:t>полоску </a:t>
            </a:r>
            <a:endParaRPr lang="en-US" dirty="0" smtClean="0"/>
          </a:p>
          <a:p>
            <a:r>
              <a:rPr lang="ru-RU" dirty="0" smtClean="0"/>
              <a:t>по </a:t>
            </a:r>
            <a:r>
              <a:rPr lang="ru-RU" dirty="0" smtClean="0"/>
              <a:t>сантиметрам и подписали штрихи </a:t>
            </a:r>
            <a:endParaRPr lang="en-US" dirty="0" smtClean="0"/>
          </a:p>
          <a:p>
            <a:r>
              <a:rPr lang="ru-RU" dirty="0" smtClean="0"/>
              <a:t>с </a:t>
            </a:r>
            <a:r>
              <a:rPr lang="ru-RU" dirty="0" smtClean="0"/>
              <a:t>учётом масштаба:  </a:t>
            </a:r>
            <a:endParaRPr lang="en-US" dirty="0" smtClean="0"/>
          </a:p>
          <a:p>
            <a:r>
              <a:rPr lang="ru-RU" dirty="0" smtClean="0"/>
              <a:t>400</a:t>
            </a:r>
            <a:r>
              <a:rPr lang="ru-RU" dirty="0" smtClean="0"/>
              <a:t>, 800, </a:t>
            </a:r>
            <a:r>
              <a:rPr lang="ru-RU" dirty="0" smtClean="0"/>
              <a:t>1200 </a:t>
            </a:r>
            <a:r>
              <a:rPr lang="ru-RU" dirty="0" smtClean="0"/>
              <a:t>и т.д.</a:t>
            </a:r>
          </a:p>
          <a:p>
            <a:endParaRPr lang="ru-RU" dirty="0" smtClean="0"/>
          </a:p>
          <a:p>
            <a:r>
              <a:rPr lang="ru-RU" dirty="0" smtClean="0"/>
              <a:t>Наша масштабная лента при измерениях </a:t>
            </a:r>
            <a:endParaRPr lang="en-US" dirty="0" smtClean="0"/>
          </a:p>
          <a:p>
            <a:r>
              <a:rPr lang="ru-RU" dirty="0" smtClean="0"/>
              <a:t>на </a:t>
            </a:r>
            <a:r>
              <a:rPr lang="ru-RU" dirty="0" smtClean="0"/>
              <a:t>глобусе </a:t>
            </a:r>
            <a:endParaRPr lang="en-US" dirty="0" smtClean="0"/>
          </a:p>
          <a:p>
            <a:r>
              <a:rPr lang="ru-RU" dirty="0" smtClean="0"/>
              <a:t>сразу </a:t>
            </a:r>
            <a:r>
              <a:rPr lang="ru-RU" dirty="0" smtClean="0"/>
              <a:t>показывает расстояния.</a:t>
            </a:r>
            <a:endParaRPr lang="ru-RU" dirty="0"/>
          </a:p>
        </p:txBody>
      </p:sp>
      <p:pic>
        <p:nvPicPr>
          <p:cNvPr id="4" name="Рисунок 3" descr="Линейки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6182" y="714356"/>
            <a:ext cx="3218862" cy="5429264"/>
          </a:xfrm>
          <a:prstGeom prst="rect">
            <a:avLst/>
          </a:prstGeom>
        </p:spPr>
      </p:pic>
      <p:pic>
        <p:nvPicPr>
          <p:cNvPr id="6" name="Рисунок 5" descr="Линейка800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9520" y="500042"/>
            <a:ext cx="865469" cy="56435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PICT0031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285727"/>
            <a:ext cx="8429684" cy="632226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71472" y="642918"/>
            <a:ext cx="62151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Россия – самая большая в мире страна (по размеру).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С </a:t>
            </a:r>
            <a:r>
              <a:rPr lang="ru-RU" dirty="0" smtClean="0">
                <a:solidFill>
                  <a:schemeClr val="bg1"/>
                </a:solidFill>
              </a:rPr>
              <a:t>запада на восток она занимает почти 8000 км, 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с </a:t>
            </a:r>
            <a:r>
              <a:rPr lang="ru-RU" dirty="0" smtClean="0">
                <a:solidFill>
                  <a:schemeClr val="bg1"/>
                </a:solidFill>
              </a:rPr>
              <a:t>севера на юг – около 4000 км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ICT0035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285728"/>
            <a:ext cx="8429652" cy="63222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42976" y="357166"/>
            <a:ext cx="750099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solidFill>
                  <a:schemeClr val="bg1"/>
                </a:solidFill>
              </a:rPr>
              <a:t>В Москве три аэропорта, из которых самолёты отправляются в </a:t>
            </a:r>
            <a:r>
              <a:rPr lang="ru-RU" dirty="0" smtClean="0">
                <a:solidFill>
                  <a:schemeClr val="bg1"/>
                </a:solidFill>
              </a:rPr>
              <a:t>полёт</a:t>
            </a:r>
            <a:r>
              <a:rPr lang="ru-RU" dirty="0" smtClean="0">
                <a:solidFill>
                  <a:schemeClr val="bg1"/>
                </a:solidFill>
              </a:rPr>
              <a:t>ы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по всему миру.</a:t>
            </a:r>
          </a:p>
          <a:p>
            <a:pPr algn="r"/>
            <a:r>
              <a:rPr lang="ru-RU" dirty="0" smtClean="0">
                <a:solidFill>
                  <a:schemeClr val="bg1"/>
                </a:solidFill>
              </a:rPr>
              <a:t>Можно </a:t>
            </a:r>
            <a:r>
              <a:rPr lang="ru-RU" dirty="0" smtClean="0">
                <a:solidFill>
                  <a:schemeClr val="bg1"/>
                </a:solidFill>
              </a:rPr>
              <a:t>полететь в Северную Америку. </a:t>
            </a:r>
            <a:endParaRPr lang="ru-RU" dirty="0" smtClean="0">
              <a:solidFill>
                <a:schemeClr val="bg1"/>
              </a:solidFill>
            </a:endParaRPr>
          </a:p>
          <a:p>
            <a:pPr algn="r"/>
            <a:r>
              <a:rPr lang="ru-RU" dirty="0" smtClean="0">
                <a:solidFill>
                  <a:schemeClr val="bg1"/>
                </a:solidFill>
              </a:rPr>
              <a:t>С </a:t>
            </a:r>
            <a:r>
              <a:rPr lang="ru-RU" dirty="0" smtClean="0">
                <a:solidFill>
                  <a:schemeClr val="bg1"/>
                </a:solidFill>
              </a:rPr>
              <a:t>помощью масштабной ленты узнаем, </a:t>
            </a:r>
            <a:endParaRPr lang="ru-RU" dirty="0" smtClean="0">
              <a:solidFill>
                <a:schemeClr val="bg1"/>
              </a:solidFill>
            </a:endParaRPr>
          </a:p>
          <a:p>
            <a:pPr algn="r"/>
            <a:r>
              <a:rPr lang="ru-RU" dirty="0" smtClean="0">
                <a:solidFill>
                  <a:schemeClr val="bg1"/>
                </a:solidFill>
              </a:rPr>
              <a:t>что </a:t>
            </a:r>
            <a:r>
              <a:rPr lang="ru-RU" dirty="0" smtClean="0">
                <a:solidFill>
                  <a:schemeClr val="bg1"/>
                </a:solidFill>
              </a:rPr>
              <a:t>расстояние от Москвы до Нью-Йорка </a:t>
            </a:r>
            <a:r>
              <a:rPr lang="ru-RU" dirty="0" smtClean="0">
                <a:solidFill>
                  <a:schemeClr val="bg1"/>
                </a:solidFill>
              </a:rPr>
              <a:t> - </a:t>
            </a:r>
          </a:p>
          <a:p>
            <a:pPr algn="r"/>
            <a:r>
              <a:rPr lang="ru-RU" dirty="0" smtClean="0">
                <a:solidFill>
                  <a:schemeClr val="bg1"/>
                </a:solidFill>
              </a:rPr>
              <a:t>8000 </a:t>
            </a:r>
            <a:r>
              <a:rPr lang="ru-RU" dirty="0" smtClean="0">
                <a:solidFill>
                  <a:schemeClr val="bg1"/>
                </a:solidFill>
              </a:rPr>
              <a:t>км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5786" y="5072074"/>
            <a:ext cx="432522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Можно полететь в Австралию. 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До </a:t>
            </a:r>
            <a:r>
              <a:rPr lang="ru-RU" dirty="0" smtClean="0">
                <a:solidFill>
                  <a:schemeClr val="bg1"/>
                </a:solidFill>
              </a:rPr>
              <a:t>Сиднея ещё дальше – 14000 км.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571</TotalTime>
  <Words>467</Words>
  <Application>Microsoft Office PowerPoint</Application>
  <PresentationFormat>Экран (4:3)</PresentationFormat>
  <Paragraphs>93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Открытая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Глобус – модель Земли</dc:title>
  <dc:creator>Nataly</dc:creator>
  <cp:lastModifiedBy>Nataly</cp:lastModifiedBy>
  <cp:revision>64</cp:revision>
  <dcterms:created xsi:type="dcterms:W3CDTF">2017-02-12T09:21:24Z</dcterms:created>
  <dcterms:modified xsi:type="dcterms:W3CDTF">2017-04-23T14:49:33Z</dcterms:modified>
</cp:coreProperties>
</file>