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1" r:id="rId2"/>
    <p:sldId id="305" r:id="rId3"/>
    <p:sldId id="302" r:id="rId4"/>
    <p:sldId id="303" r:id="rId5"/>
    <p:sldId id="261" r:id="rId6"/>
    <p:sldId id="309" r:id="rId7"/>
    <p:sldId id="326" r:id="rId8"/>
    <p:sldId id="307" r:id="rId9"/>
    <p:sldId id="323" r:id="rId10"/>
    <p:sldId id="322" r:id="rId11"/>
    <p:sldId id="324" r:id="rId12"/>
    <p:sldId id="327" r:id="rId13"/>
    <p:sldId id="316" r:id="rId14"/>
    <p:sldId id="317" r:id="rId15"/>
    <p:sldId id="318" r:id="rId16"/>
    <p:sldId id="313" r:id="rId17"/>
    <p:sldId id="314" r:id="rId18"/>
    <p:sldId id="328" r:id="rId19"/>
    <p:sldId id="315" r:id="rId20"/>
    <p:sldId id="319" r:id="rId21"/>
    <p:sldId id="272" r:id="rId22"/>
    <p:sldId id="329" r:id="rId23"/>
    <p:sldId id="306" r:id="rId24"/>
    <p:sldId id="331" r:id="rId25"/>
    <p:sldId id="330" r:id="rId26"/>
    <p:sldId id="320" r:id="rId27"/>
    <p:sldId id="321" r:id="rId28"/>
    <p:sldId id="295" r:id="rId29"/>
    <p:sldId id="296" r:id="rId30"/>
    <p:sldId id="298" r:id="rId31"/>
    <p:sldId id="27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DEF8"/>
    <a:srgbClr val="0000FF"/>
    <a:srgbClr val="3366FF"/>
    <a:srgbClr val="A3DBF7"/>
    <a:srgbClr val="99CCFF"/>
    <a:srgbClr val="CCECFF"/>
    <a:srgbClr val="66CCFF"/>
    <a:srgbClr val="AEEDF4"/>
    <a:srgbClr val="ABDFFF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07" autoAdjust="0"/>
    <p:restoredTop sz="91717" autoAdjust="0"/>
  </p:normalViewPr>
  <p:slideViewPr>
    <p:cSldViewPr>
      <p:cViewPr varScale="1">
        <p:scale>
          <a:sx n="122" d="100"/>
          <a:sy n="122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6B8CA-467C-4177-91B4-F24E83AB7336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FC398-2D00-4301-ABB8-3D4FFDAD8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3ED64-99EC-455F-BFE9-2128ADD0F17F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z="1000" dirty="0" smtClean="0"/>
              <a:t>На следующей открытке изображены: на первом плане "Восток" с третьей ступенью ракеты носителя, на втором – космический корабль "Союз", на третьем – спутник-3. Дед Мороз на своей сказочной тройке мчится с ними наравне! </a:t>
            </a:r>
          </a:p>
          <a:p>
            <a:pPr eaLnBrk="1" hangingPunct="1"/>
            <a:r>
              <a:rPr lang="ru-RU" sz="1000" dirty="0" smtClean="0"/>
              <a:t>Я решил сравнить скорости космических аппаратов со скоростью тройки, которая многие века была самым быстрым транспортом в России. Тройка лошадей может достигать скорости 50 км/ч (примерно 14 м/с). А в космонавтике различают три разные </a:t>
            </a:r>
            <a:r>
              <a:rPr lang="ru-RU" sz="1000" b="1" dirty="0" smtClean="0"/>
              <a:t>космические скорости:</a:t>
            </a:r>
          </a:p>
          <a:p>
            <a:pPr eaLnBrk="1" hangingPunct="1"/>
            <a:r>
              <a:rPr lang="ru-RU" sz="1000" i="1" dirty="0" smtClean="0"/>
              <a:t>Первая космическая скорость – </a:t>
            </a:r>
            <a:r>
              <a:rPr lang="ru-RU" sz="1000" dirty="0" err="1" smtClean="0"/>
              <a:t>скорость</a:t>
            </a:r>
            <a:r>
              <a:rPr lang="ru-RU" sz="1000" dirty="0" smtClean="0"/>
              <a:t>, необходимая для того, чтобы тело (космический корабль, ракета) смогло покинуть Землю и стать искусственным спутником Земли. При этой скорости орбита спутника лежит в пределах земного притяжения. Первая космическая скорость впервые была достигнута при запуске первого в мире искусственного спутника Земли 4 октября 1957 г. Первая космическая скорость (у поверхности Земли) равна 7,91 км/с, т.е. 7910 м/с. Только сказочная тройка может угнаться за спутником!</a:t>
            </a:r>
          </a:p>
          <a:p>
            <a:pPr eaLnBrk="1" hangingPunct="1"/>
            <a:r>
              <a:rPr lang="ru-RU" sz="1000" i="1" dirty="0" smtClean="0"/>
              <a:t>Вторая космическая скорость – </a:t>
            </a:r>
            <a:r>
              <a:rPr lang="ru-RU" sz="1000" dirty="0" err="1" smtClean="0"/>
              <a:t>скорость</a:t>
            </a:r>
            <a:r>
              <a:rPr lang="ru-RU" sz="1000" dirty="0" smtClean="0"/>
              <a:t>, необходимая для того, чтобы тело смогло покинуть Землю и превратиться в искусственную планету – спутник Солнца. При этой скорости тело выходит за пределы земного притяжения. Вторая космическая скорость впервые была достигнута при запуске первой космической ракеты в сторону Луны 2 января 1959 г. Вторая космическая скорость (у поверхности Земли) равна 11,19 км/с.</a:t>
            </a:r>
            <a:endParaRPr lang="ru-RU" sz="1000" i="1" dirty="0" smtClean="0"/>
          </a:p>
          <a:p>
            <a:pPr eaLnBrk="1" hangingPunct="1"/>
            <a:r>
              <a:rPr lang="ru-RU" sz="1000" i="1" dirty="0" smtClean="0"/>
              <a:t>Третья космическая скорость – </a:t>
            </a:r>
            <a:r>
              <a:rPr lang="ru-RU" sz="1000" dirty="0" err="1" smtClean="0"/>
              <a:t>скорость</a:t>
            </a:r>
            <a:r>
              <a:rPr lang="ru-RU" sz="1000" dirty="0" smtClean="0"/>
              <a:t>, необходимая для того, чтобы тело могло покинуть пределы Солнечной системы и уйти в Галактику. При этой скорости тело выходит из сферы притяжения Солнца и покидает Солнечную систему. Третья космическая скорость (у поверхности Земли) равна 16,67 км/с.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AC7BB-8687-4E9D-A110-4649C736B778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1134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AC7BB-8687-4E9D-A110-4649C736B778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113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69733-F6EE-4F3A-A393-2B48301F5BE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7907-7214-40B6-8511-3DE07783C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69733-F6EE-4F3A-A393-2B48301F5BE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7907-7214-40B6-8511-3DE07783C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69733-F6EE-4F3A-A393-2B48301F5BE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7907-7214-40B6-8511-3DE07783C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69733-F6EE-4F3A-A393-2B48301F5BE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7907-7214-40B6-8511-3DE07783C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69733-F6EE-4F3A-A393-2B48301F5BE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7907-7214-40B6-8511-3DE07783C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69733-F6EE-4F3A-A393-2B48301F5BE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7907-7214-40B6-8511-3DE07783C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69733-F6EE-4F3A-A393-2B48301F5BE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7907-7214-40B6-8511-3DE07783C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69733-F6EE-4F3A-A393-2B48301F5BE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7907-7214-40B6-8511-3DE07783C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69733-F6EE-4F3A-A393-2B48301F5BE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7907-7214-40B6-8511-3DE07783C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69733-F6EE-4F3A-A393-2B48301F5BE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7907-7214-40B6-8511-3DE07783C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69733-F6EE-4F3A-A393-2B48301F5BE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7907-7214-40B6-8511-3DE07783C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69733-F6EE-4F3A-A393-2B48301F5BE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D7907-7214-40B6-8511-3DE07783C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learningapps.org/1320117" TargetMode="External"/><Relationship Id="rId13" Type="http://schemas.openxmlformats.org/officeDocument/2006/relationships/hyperlink" Target="http://learningapps.org/1340799" TargetMode="External"/><Relationship Id="rId3" Type="http://schemas.openxmlformats.org/officeDocument/2006/relationships/hyperlink" Target="http://learningapps.org/1310235" TargetMode="External"/><Relationship Id="rId7" Type="http://schemas.openxmlformats.org/officeDocument/2006/relationships/hyperlink" Target="http://learningapps.org/1306821" TargetMode="External"/><Relationship Id="rId12" Type="http://schemas.openxmlformats.org/officeDocument/2006/relationships/hyperlink" Target="http://learningapps.org/1312767" TargetMode="External"/><Relationship Id="rId2" Type="http://schemas.openxmlformats.org/officeDocument/2006/relationships/hyperlink" Target="http://learningapps.org/143171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earningapps.org/1280359" TargetMode="External"/><Relationship Id="rId11" Type="http://schemas.openxmlformats.org/officeDocument/2006/relationships/hyperlink" Target="http://learningapps.org/1312892" TargetMode="External"/><Relationship Id="rId5" Type="http://schemas.openxmlformats.org/officeDocument/2006/relationships/hyperlink" Target="http://learningapps.org/1280325" TargetMode="External"/><Relationship Id="rId10" Type="http://schemas.openxmlformats.org/officeDocument/2006/relationships/hyperlink" Target="http://learningapps.org/1340710" TargetMode="External"/><Relationship Id="rId4" Type="http://schemas.openxmlformats.org/officeDocument/2006/relationships/hyperlink" Target="http://learningapps.org/1279875" TargetMode="External"/><Relationship Id="rId9" Type="http://schemas.openxmlformats.org/officeDocument/2006/relationships/hyperlink" Target="http://learningapps.org/132656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yastronomy.ru/PAGE/Lesson/LavutMetod_2006.doc" TargetMode="External"/><Relationship Id="rId2" Type="http://schemas.openxmlformats.org/officeDocument/2006/relationships/hyperlink" Target="myastronomy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yastronomy.ru/PAGE/Poetry/Baby.html" TargetMode="External"/><Relationship Id="rId5" Type="http://schemas.openxmlformats.org/officeDocument/2006/relationships/hyperlink" Target="http://myastronomy.ru/PAGE/Lesson/HorevPraktikum.doc" TargetMode="External"/><Relationship Id="rId4" Type="http://schemas.openxmlformats.org/officeDocument/2006/relationships/hyperlink" Target="http://myastronomy.ru/PAGE/Lesson/LavutTestSolarSystem.do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yastronomy.ru/PAGE/Lesson/Game_2planets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yastronomy.ru/PAGE/Lesson/Puzzle_8planets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yastronomy.ru/PAGE/Lesson/Game_shifr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yastronomy.ru/PAGE/Lesson/Trio.pd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yastronomy.ru/PAGE/Lesson/MoonRiddles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yastronomy.ru/PAGE/Lesson/Earth&amp;Moon.pd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yastronomy.ru/PAGE/Lesson/Point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yastronomy.ru/" TargetMode="External"/><Relationship Id="rId2" Type="http://schemas.openxmlformats.org/officeDocument/2006/relationships/hyperlink" Target="http://myastronomy.ru/PAGE/Articles/Disser_Shat.ra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hyperlink" Target="Astrodistant.ru" TargetMode="External"/><Relationship Id="rId4" Type="http://schemas.openxmlformats.org/officeDocument/2006/relationships/hyperlink" Target="https://vk.com/club6313063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yastronomy.ru/PAGE/Lesson/Nova.ppt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yastronomy.ru/PAGE/Lesson/Raskraska.pdf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yastronomy.ru/PAGE/Lesson/ConturMap.ti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yastronomy.ru/PAGE/Lesson/HistoryOfAstronautika.pp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yastronomy.ru/PAGE/Lesson/Geraldica.ppt" TargetMode="Externa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strodistant.ru/" TargetMode="External"/><Relationship Id="rId4" Type="http://schemas.openxmlformats.org/officeDocument/2006/relationships/hyperlink" Target="http://astrodistant.ru/course/view.php?id=11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astrodistant.ru/course/view.php?id=1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myastronomy.ru/" TargetMode="External"/><Relationship Id="rId2" Type="http://schemas.openxmlformats.org/officeDocument/2006/relationships/hyperlink" Target="mailto:shatovskayanatalya@yandex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hyperlink" Target="https://vk.com/club63130633" TargetMode="External"/><Relationship Id="rId4" Type="http://schemas.openxmlformats.org/officeDocument/2006/relationships/hyperlink" Target="http://astrodistant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lementy.ru/nauchno-populyarnaya_biblioteka/434225/Saturn_planeta_v_shlyape#:~:text=%D0%A1%D0%B0%D1%82%D1%83%D1%80%D0%BD%20%E2%80%94%20%D0%BF%D0%BB%D0%B0%D0%BD%D0%B5%D1%82%D0%B0%20%D0%B2%20%D1%88%D0%BB%D1%8F%D0%BF%D0%B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tube.ru/video/e4a117262bd9ab0cc4e3cb4ee19fd0f9/?r=plemwd" TargetMode="External"/><Relationship Id="rId3" Type="http://schemas.openxmlformats.org/officeDocument/2006/relationships/hyperlink" Target="https://www.youtube.com/watch?v=0vRc6SCV9UU&amp;t=2s" TargetMode="External"/><Relationship Id="rId7" Type="http://schemas.openxmlformats.org/officeDocument/2006/relationships/hyperlink" Target="https://www.youtube.com/watch?v=zsj543MpzSE&amp;list=PL-kMu0-Pxrk_sIKsyAoOqAaCXGxSt1JNl&amp;index=12" TargetMode="External"/><Relationship Id="rId12" Type="http://schemas.openxmlformats.org/officeDocument/2006/relationships/hyperlink" Target="https://www.youtube.com/watch?v=xsvdU12Eq1Y&amp;list=PL-kMu0-Pxrk_sIKsyAoOqAaCXGxSt1JNl&amp;index=11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tube.ru/video/289a7883a053b3eeec3ed98c2b37c910/?r=plemwd" TargetMode="External"/><Relationship Id="rId11" Type="http://schemas.openxmlformats.org/officeDocument/2006/relationships/hyperlink" Target="https://www.youtube.com/watch?v=xBNgubF8vhg&amp;list=PL-kMu0-Pxrk_sIKsyAoOqAaCXGxSt1JNl&amp;index=10" TargetMode="External"/><Relationship Id="rId5" Type="http://schemas.openxmlformats.org/officeDocument/2006/relationships/hyperlink" Target="https://rutube.ru/video/27c56de6f817fccfae36fde75a6bf9db/?r=plwd" TargetMode="External"/><Relationship Id="rId10" Type="http://schemas.openxmlformats.org/officeDocument/2006/relationships/hyperlink" Target="https://vkvideo.ru/video-26530594_456239172?ref_domain=yastatic.net" TargetMode="External"/><Relationship Id="rId4" Type="http://schemas.openxmlformats.org/officeDocument/2006/relationships/hyperlink" Target="https://www.youtube.com/watch?v=Lej4l2Hia_Q" TargetMode="External"/><Relationship Id="rId9" Type="http://schemas.openxmlformats.org/officeDocument/2006/relationships/hyperlink" Target="https://www.youtube.com/watch?v=nyY4OQVeN3M&amp;list=PL-kMu0-Pxrk_sIKsyAoOqAaCXGxSt1JNl&amp;index=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SundialZone.com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Голубой_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0"/>
            <a:ext cx="3786182" cy="2604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050" y="464746"/>
            <a:ext cx="62151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/>
              <a:t>ОТКРЫТЫЙ ДИСТАНЦИОННЫЙ</a:t>
            </a:r>
            <a:r>
              <a:rPr lang="en-US" sz="1600" b="1" i="1" dirty="0" smtClean="0"/>
              <a:t> </a:t>
            </a:r>
            <a:r>
              <a:rPr lang="ru-RU" sz="1600" b="1" i="1" dirty="0" smtClean="0"/>
              <a:t>МЕТОДИЧЕСКИЙ СЕМИНАР</a:t>
            </a:r>
            <a:endParaRPr lang="ru-RU" sz="1600" dirty="0" smtClean="0"/>
          </a:p>
          <a:p>
            <a:pPr algn="r"/>
            <a:r>
              <a:rPr lang="ru-RU" sz="1600" b="1" i="1" dirty="0" smtClean="0"/>
              <a:t>УЧИТЕЛЕЙ АСТРОНОМИИ</a:t>
            </a:r>
            <a:r>
              <a:rPr lang="en-US" sz="1600" b="1" i="1" dirty="0" smtClean="0"/>
              <a:t> </a:t>
            </a:r>
            <a:r>
              <a:rPr lang="ru-RU" sz="1600" b="1" i="1" dirty="0" smtClean="0"/>
              <a:t>И АСТРОПЕДАГОГОВ</a:t>
            </a:r>
          </a:p>
          <a:p>
            <a:pPr algn="r"/>
            <a:r>
              <a:rPr lang="en-US" sz="2000" b="1" i="1" dirty="0" smtClean="0"/>
              <a:t>https://astroteacher.ru/</a:t>
            </a:r>
            <a:endParaRPr lang="ru-RU" sz="20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3071810"/>
            <a:ext cx="9144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dirty="0" smtClean="0"/>
          </a:p>
          <a:p>
            <a:pPr algn="ctr"/>
            <a:r>
              <a:rPr lang="ru-RU" sz="3200" b="1" i="1" dirty="0" smtClean="0"/>
              <a:t>«Дидактические игры и другие материалы </a:t>
            </a:r>
          </a:p>
          <a:p>
            <a:pPr algn="ctr"/>
            <a:r>
              <a:rPr lang="ru-RU" sz="3200" b="1" i="1" dirty="0" smtClean="0"/>
              <a:t>для работы с юными астрономами»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err="1" smtClean="0"/>
              <a:t>Н.Е.Шатовская</a:t>
            </a:r>
            <a:r>
              <a:rPr lang="ru-RU" sz="2400" dirty="0" smtClean="0"/>
              <a:t>, к.п.н., школа № 179 г.Москвы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22 января 2025 года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86182" y="1285860"/>
            <a:ext cx="519514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i="1" dirty="0" smtClean="0"/>
          </a:p>
          <a:p>
            <a:pPr algn="ctr"/>
            <a:r>
              <a:rPr lang="ru-RU" sz="2000" b="1" i="1" dirty="0" smtClean="0"/>
              <a:t>ТЕМА:</a:t>
            </a:r>
          </a:p>
          <a:p>
            <a:pPr algn="ctr"/>
            <a:r>
              <a:rPr lang="ru-RU" sz="2000" b="1" i="1" dirty="0" smtClean="0"/>
              <a:t>Пропедевтика астрономических знаний</a:t>
            </a:r>
          </a:p>
          <a:p>
            <a:pPr algn="ctr"/>
            <a:r>
              <a:rPr lang="ru-RU" sz="2000" b="1" i="1" dirty="0" smtClean="0"/>
              <a:t>у школьников 1-6 классов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A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7307352" cy="6581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9190" y="3214686"/>
            <a:ext cx="3929089" cy="1200329"/>
          </a:xfrm>
          <a:prstGeom prst="rect">
            <a:avLst/>
          </a:prstGeom>
          <a:solidFill>
            <a:srgbClr val="AADEF8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Любое упражнение можно сохранить в своей папке и находить по ссылке.</a:t>
            </a:r>
          </a:p>
          <a:p>
            <a:r>
              <a:rPr lang="ru-RU" dirty="0" smtClean="0"/>
              <a:t>А главное – можно создать своё упражнение, используя образец.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357166"/>
            <a:ext cx="478919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Наши работы на </a:t>
            </a:r>
            <a:r>
              <a:rPr lang="ru-RU" dirty="0" err="1" smtClean="0"/>
              <a:t>LearningApps.org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Наталья </a:t>
            </a:r>
            <a:r>
              <a:rPr lang="ru-RU" dirty="0" err="1" smtClean="0"/>
              <a:t>Шатовская</a:t>
            </a:r>
            <a:r>
              <a:rPr lang="ru-RU" dirty="0" smtClean="0"/>
              <a:t>, педагог, 2015 год:</a:t>
            </a:r>
            <a:br>
              <a:rPr lang="ru-RU" dirty="0" smtClean="0"/>
            </a:br>
            <a:r>
              <a:rPr lang="ru-RU" dirty="0" smtClean="0">
                <a:hlinkClick r:id="rId2"/>
              </a:rPr>
              <a:t>"Русские поэты о космосе"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Александр Жук, 7 класс, 2015 год:</a:t>
            </a:r>
            <a:br>
              <a:rPr lang="ru-RU" dirty="0" smtClean="0"/>
            </a:br>
            <a:r>
              <a:rPr lang="ru-RU" dirty="0" smtClean="0">
                <a:hlinkClick r:id="rId3"/>
              </a:rPr>
              <a:t>"Знаки планет"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Владислав Марчук, 7 класс, 2015 год:</a:t>
            </a:r>
            <a:br>
              <a:rPr lang="ru-RU" dirty="0" smtClean="0"/>
            </a:br>
            <a:r>
              <a:rPr lang="ru-RU" dirty="0" smtClean="0">
                <a:hlinkClick r:id="rId4"/>
              </a:rPr>
              <a:t>"Знаете ли вы буквы греческого алфавита?"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5"/>
              </a:rPr>
              <a:t>"Пятнадцать греческих букв"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6"/>
              </a:rPr>
              <a:t>"Каких созвездий нет на звёздной карте?"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7"/>
              </a:rPr>
              <a:t>"Звезда нулевой величины"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8"/>
              </a:rPr>
              <a:t>"Десять ярчайших звёзд северной полусферы"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9"/>
              </a:rPr>
              <a:t>"Десять ярчайших звёзд южной полусферы"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10"/>
              </a:rPr>
              <a:t>"Как устроен телескоп им.Хаббла"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Илья Федотов, 7 класс, 2015 год:</a:t>
            </a:r>
            <a:br>
              <a:rPr lang="ru-RU" dirty="0" smtClean="0"/>
            </a:br>
            <a:r>
              <a:rPr lang="ru-RU" dirty="0" smtClean="0">
                <a:hlinkClick r:id="rId11"/>
              </a:rPr>
              <a:t>"Селенография"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12"/>
              </a:rPr>
              <a:t>"Семь звёзд Большой Медведицы"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13"/>
              </a:rPr>
              <a:t>"Семь звёзд Ориона"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5724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опыту автора доклада, астрономией можно заниматься с учениками, начиная с 3 класса. В 4-6 классах разумно интегрировать её с географией.</a:t>
            </a:r>
          </a:p>
          <a:p>
            <a:endParaRPr lang="ru-RU" dirty="0" smtClean="0"/>
          </a:p>
          <a:p>
            <a:r>
              <a:rPr lang="ru-RU" dirty="0" smtClean="0"/>
              <a:t>На сайте </a:t>
            </a:r>
            <a:r>
              <a:rPr lang="ru-RU" b="1" dirty="0" smtClean="0">
                <a:hlinkClick r:id="rId2" action="ppaction://hlinkfile"/>
              </a:rPr>
              <a:t>«Моя астрономия» </a:t>
            </a:r>
            <a:r>
              <a:rPr lang="en-US" b="1" dirty="0" smtClean="0">
                <a:hlinkClick r:id="rId2" action="ppaction://hlinkfile"/>
              </a:rPr>
              <a:t> </a:t>
            </a:r>
            <a:r>
              <a:rPr lang="ru-RU" dirty="0" smtClean="0"/>
              <a:t>в разделе «Методика» хранятся разнообразные методические материалы для обучения астрономии школьников разных возрастов.</a:t>
            </a:r>
          </a:p>
          <a:p>
            <a:endParaRPr lang="ru-RU" dirty="0" smtClean="0"/>
          </a:p>
          <a:p>
            <a:r>
              <a:rPr lang="ru-RU" b="1" dirty="0" smtClean="0"/>
              <a:t>Методические материалы </a:t>
            </a:r>
            <a:r>
              <a:rPr lang="ru-RU" dirty="0" smtClean="0"/>
              <a:t>коллег для начальной школы:</a:t>
            </a:r>
          </a:p>
          <a:p>
            <a:endParaRPr lang="en-US" dirty="0" smtClean="0"/>
          </a:p>
          <a:p>
            <a:r>
              <a:rPr lang="ru-RU" dirty="0" err="1" smtClean="0"/>
              <a:t>Е.С.Лавут</a:t>
            </a:r>
            <a:r>
              <a:rPr lang="ru-RU" dirty="0" smtClean="0"/>
              <a:t>. Практические работы по астрономии </a:t>
            </a:r>
            <a:r>
              <a:rPr lang="en-US" dirty="0" smtClean="0">
                <a:hlinkClick r:id="rId3"/>
              </a:rPr>
              <a:t>&gt;&gt;&gt;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err="1" smtClean="0"/>
              <a:t>Е.С.Лавут</a:t>
            </a:r>
            <a:r>
              <a:rPr lang="en-US" dirty="0" smtClean="0"/>
              <a:t> </a:t>
            </a:r>
            <a:r>
              <a:rPr lang="ru-RU" dirty="0" smtClean="0"/>
              <a:t>«Аттестационный тест по начальному курсу астрономии»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&gt;&gt;&gt;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err="1" smtClean="0"/>
              <a:t>С.А.Хорев</a:t>
            </a:r>
            <a:r>
              <a:rPr lang="ru-RU" dirty="0" smtClean="0"/>
              <a:t>. Летний астрономический практикум </a:t>
            </a:r>
            <a:r>
              <a:rPr lang="en-US" dirty="0" smtClean="0">
                <a:hlinkClick r:id="rId5"/>
              </a:rPr>
              <a:t>&gt;&gt;&gt;</a:t>
            </a:r>
            <a:r>
              <a:rPr lang="ru-RU" dirty="0" smtClean="0"/>
              <a:t>   </a:t>
            </a:r>
          </a:p>
          <a:p>
            <a:endParaRPr lang="en-US" dirty="0" smtClean="0"/>
          </a:p>
          <a:p>
            <a:endParaRPr lang="ru-RU" dirty="0" smtClean="0"/>
          </a:p>
          <a:p>
            <a:r>
              <a:rPr lang="ru-RU" b="1" dirty="0" smtClean="0"/>
              <a:t>Поэтическая коллекция сайта </a:t>
            </a:r>
            <a:r>
              <a:rPr lang="ru-RU" dirty="0" smtClean="0"/>
              <a:t>содержит более тысячи стихотворений, в том числе несколько десятков детских стихотворений о космосе.</a:t>
            </a:r>
          </a:p>
          <a:p>
            <a:endParaRPr lang="ru-RU" dirty="0" smtClean="0"/>
          </a:p>
          <a:p>
            <a:r>
              <a:rPr lang="ru-RU" dirty="0" smtClean="0"/>
              <a:t>Раздел «Детские стихи» </a:t>
            </a:r>
            <a:r>
              <a:rPr lang="en-US" dirty="0" smtClean="0">
                <a:hlinkClick r:id="rId6"/>
              </a:rPr>
              <a:t>&gt;&gt;&gt;</a:t>
            </a:r>
            <a:endParaRPr lang="en-US" altLang="zh-TW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149246"/>
            <a:ext cx="4143404" cy="542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" y="1857364"/>
            <a:ext cx="4221956" cy="470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371283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Дидактическая игра «Две планеты» для 1-2 класса.</a:t>
            </a:r>
          </a:p>
          <a:p>
            <a:r>
              <a:rPr lang="ru-RU" dirty="0" smtClean="0"/>
              <a:t>Требуется сложить названия двух планет из набора перемешанных букв.</a:t>
            </a:r>
          </a:p>
          <a:p>
            <a:r>
              <a:rPr lang="ru-RU" dirty="0" smtClean="0"/>
              <a:t>Описание игры и готовые карточки –</a:t>
            </a:r>
          </a:p>
          <a:p>
            <a:r>
              <a:rPr lang="ru-RU" dirty="0" smtClean="0"/>
              <a:t>на сайте «Моя астрономия» </a:t>
            </a:r>
            <a:r>
              <a:rPr lang="en-US" dirty="0" smtClean="0">
                <a:hlinkClick r:id="rId4"/>
              </a:rPr>
              <a:t>&gt;&gt;&gt;</a:t>
            </a:r>
            <a:r>
              <a:rPr lang="ru-RU" dirty="0" smtClean="0">
                <a:hlinkClick r:id="rId4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38766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643439" y="1285860"/>
            <a:ext cx="4000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Головоломка </a:t>
            </a:r>
          </a:p>
          <a:p>
            <a:r>
              <a:rPr lang="ru-RU" dirty="0" smtClean="0"/>
              <a:t>«Планеты Солнечной системы»</a:t>
            </a:r>
          </a:p>
          <a:p>
            <a:r>
              <a:rPr lang="ru-RU" dirty="0" smtClean="0"/>
              <a:t>для 3-5 класса.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В этом квадрате «спрятались» названия восьми  больших планет Солнечной системы. Найди их.</a:t>
            </a:r>
          </a:p>
          <a:p>
            <a:r>
              <a:rPr lang="ru-RU" dirty="0" smtClean="0"/>
              <a:t>Слова могут быть написаны по горизонтали,  вертикали и диагонали.</a:t>
            </a:r>
          </a:p>
          <a:p>
            <a:endParaRPr lang="ru-RU" dirty="0" smtClean="0"/>
          </a:p>
          <a:p>
            <a:r>
              <a:rPr lang="ru-RU" dirty="0" smtClean="0"/>
              <a:t>Бланки для игры – </a:t>
            </a:r>
          </a:p>
          <a:p>
            <a:r>
              <a:rPr lang="ru-RU" dirty="0" smtClean="0"/>
              <a:t>на сайте «Моя астрономия» </a:t>
            </a:r>
            <a:r>
              <a:rPr lang="en-US" dirty="0" smtClean="0">
                <a:hlinkClick r:id="rId3"/>
              </a:rPr>
              <a:t>&gt;&gt;&gt;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3013" y="1400193"/>
            <a:ext cx="66579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14480" y="500042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Головоломка «Шифровка» для 3-4 класса.</a:t>
            </a:r>
          </a:p>
          <a:p>
            <a:r>
              <a:rPr lang="ru-RU" dirty="0" smtClean="0"/>
              <a:t> Бланки для игры –  на сайте «Моя астрономия» </a:t>
            </a:r>
            <a:r>
              <a:rPr lang="en-US" dirty="0" smtClean="0">
                <a:hlinkClick r:id="rId3"/>
              </a:rPr>
              <a:t>&gt;&gt;&gt;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и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18354"/>
            <a:ext cx="5611008" cy="5668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0760" y="642918"/>
            <a:ext cx="30003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Дидактическая игра</a:t>
            </a:r>
          </a:p>
          <a:p>
            <a:r>
              <a:rPr lang="ru-RU" dirty="0" smtClean="0"/>
              <a:t>«Трио» для 2-3 класса.</a:t>
            </a:r>
          </a:p>
          <a:p>
            <a:endParaRPr lang="ru-RU" dirty="0" smtClean="0"/>
          </a:p>
          <a:p>
            <a:r>
              <a:rPr lang="ru-RU" dirty="0" smtClean="0"/>
              <a:t>Какие варианты </a:t>
            </a:r>
          </a:p>
          <a:p>
            <a:r>
              <a:rPr lang="ru-RU" dirty="0" smtClean="0"/>
              <a:t>расположения Луны, </a:t>
            </a:r>
          </a:p>
          <a:p>
            <a:r>
              <a:rPr lang="ru-RU" dirty="0" smtClean="0"/>
              <a:t>Звёздочки и Тучки </a:t>
            </a:r>
          </a:p>
          <a:p>
            <a:r>
              <a:rPr lang="ru-RU" dirty="0" smtClean="0"/>
              <a:t>возможны в реальности?</a:t>
            </a:r>
          </a:p>
          <a:p>
            <a:endParaRPr lang="ru-RU" dirty="0" smtClean="0"/>
          </a:p>
          <a:p>
            <a:r>
              <a:rPr lang="ru-RU" dirty="0" smtClean="0"/>
              <a:t>Описание игры и выкройка -на сайте «Моя астрономия»</a:t>
            </a:r>
          </a:p>
          <a:p>
            <a:r>
              <a:rPr lang="en-US" dirty="0" smtClean="0">
                <a:hlinkClick r:id="rId3"/>
              </a:rPr>
              <a:t>&gt;&gt;&gt;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адк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14"/>
            <a:ext cx="8240276" cy="6620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6380" y="2857496"/>
            <a:ext cx="307183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Изучение лунных фаз</a:t>
            </a:r>
          </a:p>
          <a:p>
            <a:r>
              <a:rPr lang="ru-RU" b="1" dirty="0" smtClean="0"/>
              <a:t>с использованием народных  загадок о Луне</a:t>
            </a:r>
            <a:r>
              <a:rPr lang="en-US" b="1" dirty="0" smtClean="0"/>
              <a:t> (3-4 </a:t>
            </a:r>
            <a:r>
              <a:rPr lang="ru-RU" b="1" dirty="0" smtClean="0"/>
              <a:t>класс)</a:t>
            </a:r>
          </a:p>
          <a:p>
            <a:r>
              <a:rPr lang="ru-RU" b="1" dirty="0" smtClean="0"/>
              <a:t>Описание на «Моей астрономии» </a:t>
            </a:r>
            <a:r>
              <a:rPr lang="en-US" b="1" dirty="0" smtClean="0">
                <a:hlinkClick r:id="rId3"/>
              </a:rPr>
              <a:t>&gt;&gt;&gt;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7138992" cy="624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628" y="3071810"/>
            <a:ext cx="3857652" cy="1200329"/>
          </a:xfrm>
          <a:prstGeom prst="rect">
            <a:avLst/>
          </a:prstGeom>
          <a:solidFill>
            <a:srgbClr val="AADEF8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«Самозванцы» – </a:t>
            </a:r>
          </a:p>
          <a:p>
            <a:r>
              <a:rPr lang="ru-RU" dirty="0" smtClean="0"/>
              <a:t>упражнение в игровой форме.</a:t>
            </a:r>
          </a:p>
          <a:p>
            <a:r>
              <a:rPr lang="ru-RU" dirty="0" smtClean="0"/>
              <a:t>Отрабатывается понятие масштаба.</a:t>
            </a:r>
          </a:p>
          <a:p>
            <a:r>
              <a:rPr lang="ru-RU" dirty="0" smtClean="0"/>
              <a:t>Скачать упражнение </a:t>
            </a:r>
            <a:r>
              <a:rPr lang="en-US" dirty="0" smtClean="0">
                <a:hlinkClick r:id="rId3"/>
              </a:rPr>
              <a:t>&gt;&gt;&gt;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7200"/>
            <a:ext cx="5857916" cy="651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Кассиопе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714488"/>
            <a:ext cx="4214842" cy="30051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9388" y="4929198"/>
            <a:ext cx="2571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Описание игры и карточки - на сайте «Моя астрономия»</a:t>
            </a:r>
          </a:p>
          <a:p>
            <a:r>
              <a:rPr lang="en-US" dirty="0" smtClean="0">
                <a:hlinkClick r:id="rId4"/>
              </a:rPr>
              <a:t>&gt;&gt;&gt;</a:t>
            </a: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429388" y="357166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Дидактическая игра</a:t>
            </a:r>
          </a:p>
          <a:p>
            <a:r>
              <a:rPr lang="ru-RU" dirty="0" smtClean="0"/>
              <a:t>«Нарисуй созвездия </a:t>
            </a:r>
          </a:p>
          <a:p>
            <a:r>
              <a:rPr lang="ru-RU" dirty="0" smtClean="0"/>
              <a:t>по координатам»</a:t>
            </a:r>
          </a:p>
          <a:p>
            <a:r>
              <a:rPr lang="ru-RU" dirty="0" smtClean="0"/>
              <a:t> для 3-4 класса.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285720" y="428604"/>
            <a:ext cx="8643998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Об </a:t>
            </a:r>
            <a:r>
              <a:rPr lang="ru-RU" dirty="0"/>
              <a:t>авторе доклада: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В 1992 году окончила физический факультет </a:t>
            </a:r>
            <a:endParaRPr lang="en-US" dirty="0"/>
          </a:p>
          <a:p>
            <a:r>
              <a:rPr lang="ru-RU" dirty="0"/>
              <a:t>Московского Педагогического </a:t>
            </a:r>
            <a:endParaRPr lang="en-US" dirty="0"/>
          </a:p>
          <a:p>
            <a:r>
              <a:rPr lang="ru-RU" dirty="0"/>
              <a:t>Государственного университета.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В 2008 году защитила кандидатскую </a:t>
            </a:r>
            <a:endParaRPr lang="en-US" dirty="0"/>
          </a:p>
          <a:p>
            <a:r>
              <a:rPr lang="ru-RU" dirty="0"/>
              <a:t>диссертацию на тему </a:t>
            </a:r>
            <a:r>
              <a:rPr lang="ru-RU" u="sng" dirty="0"/>
              <a:t>"Дидактические игры </a:t>
            </a:r>
            <a:endParaRPr lang="en-US" u="sng" dirty="0"/>
          </a:p>
          <a:p>
            <a:r>
              <a:rPr lang="ru-RU" u="sng" dirty="0"/>
              <a:t>в обучении школьников основам </a:t>
            </a:r>
            <a:r>
              <a:rPr lang="ru-RU" u="sng" dirty="0" smtClean="0"/>
              <a:t>астрономии“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&gt;&gt;&gt;</a:t>
            </a:r>
            <a:endParaRPr lang="ru-RU" dirty="0"/>
          </a:p>
          <a:p>
            <a:endParaRPr lang="ru-RU" sz="1200" dirty="0"/>
          </a:p>
          <a:p>
            <a:r>
              <a:rPr lang="ru-RU" dirty="0"/>
              <a:t>Стаж работы учителем в школе: 17 лет</a:t>
            </a:r>
          </a:p>
          <a:p>
            <a:endParaRPr lang="ru-RU" sz="1200" dirty="0"/>
          </a:p>
          <a:p>
            <a:r>
              <a:rPr lang="ru-RU" dirty="0"/>
              <a:t>Стаж работы педагогом в учреждениях </a:t>
            </a:r>
            <a:endParaRPr lang="en-US" dirty="0"/>
          </a:p>
          <a:p>
            <a:r>
              <a:rPr lang="ru-RU" dirty="0"/>
              <a:t>дополнительного образования: 21 год</a:t>
            </a:r>
          </a:p>
          <a:p>
            <a:endParaRPr lang="ru-RU" sz="1200" dirty="0"/>
          </a:p>
          <a:p>
            <a:r>
              <a:rPr lang="ru-RU" dirty="0" smtClean="0"/>
              <a:t>Автор сайта «Моя </a:t>
            </a:r>
            <a:r>
              <a:rPr lang="ru-RU" dirty="0"/>
              <a:t>астрономия» </a:t>
            </a:r>
            <a:r>
              <a:rPr lang="en-US" dirty="0" smtClean="0">
                <a:hlinkClick r:id="rId3"/>
              </a:rPr>
              <a:t>http://myastronomy.ru</a:t>
            </a:r>
            <a:r>
              <a:rPr lang="en-US" dirty="0" smtClean="0"/>
              <a:t> </a:t>
            </a:r>
            <a:r>
              <a:rPr lang="ru-RU" dirty="0" smtClean="0"/>
              <a:t>, которому в 2024 году исполнилось 25 лет. В поэтической коллекции сайта более 1000 стихотворений.</a:t>
            </a:r>
          </a:p>
          <a:p>
            <a:endParaRPr lang="ru-RU" sz="1200" dirty="0" smtClean="0"/>
          </a:p>
          <a:p>
            <a:r>
              <a:rPr lang="ru-RU" dirty="0" smtClean="0"/>
              <a:t>Модератор группы </a:t>
            </a:r>
            <a:r>
              <a:rPr lang="ru-RU" dirty="0" smtClean="0">
                <a:hlinkClick r:id="rId4"/>
              </a:rPr>
              <a:t>«Школьная астрономия Московского региона» </a:t>
            </a:r>
            <a:r>
              <a:rPr lang="ru-RU" dirty="0" smtClean="0"/>
              <a:t>ВК</a:t>
            </a:r>
            <a:r>
              <a:rPr lang="en-US" dirty="0" smtClean="0"/>
              <a:t> </a:t>
            </a:r>
            <a:r>
              <a:rPr lang="ru-RU" dirty="0" smtClean="0"/>
              <a:t>с 2013 года.</a:t>
            </a:r>
          </a:p>
          <a:p>
            <a:endParaRPr lang="ru-RU" sz="1200" dirty="0" smtClean="0"/>
          </a:p>
          <a:p>
            <a:r>
              <a:rPr lang="ru-RU" dirty="0" smtClean="0"/>
              <a:t>Администратор портала</a:t>
            </a:r>
            <a:r>
              <a:rPr lang="en-US" dirty="0" smtClean="0"/>
              <a:t> </a:t>
            </a:r>
            <a:r>
              <a:rPr lang="ru-RU" dirty="0" smtClean="0"/>
              <a:t>поддержки астрономического самообразования школьников </a:t>
            </a:r>
            <a:r>
              <a:rPr lang="en-US" dirty="0" smtClean="0">
                <a:hlinkClick r:id="rId5" action="ppaction://hlinkfile"/>
              </a:rPr>
              <a:t>Astrodistant.ru</a:t>
            </a:r>
            <a:r>
              <a:rPr lang="en-US" dirty="0" smtClean="0"/>
              <a:t> </a:t>
            </a:r>
            <a:r>
              <a:rPr lang="ru-RU" dirty="0" smtClean="0"/>
              <a:t>, запущенного в 2015 году.</a:t>
            </a:r>
            <a:endParaRPr lang="ru-RU" dirty="0"/>
          </a:p>
        </p:txBody>
      </p:sp>
      <p:pic>
        <p:nvPicPr>
          <p:cNvPr id="13315" name="Рисунок 2" descr="КонференцияИКИ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22913" y="357189"/>
            <a:ext cx="3202321" cy="371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 descr="Tau_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428604"/>
            <a:ext cx="6064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Слайд-тренажёр «Новая звезда» (от 5 класса и старше) 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&gt;&gt;&gt;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руннер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352812" cy="52793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5786454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Марафон «</a:t>
            </a:r>
            <a:r>
              <a:rPr lang="ru-RU" dirty="0" err="1" smtClean="0"/>
              <a:t>Космостарт</a:t>
            </a:r>
            <a:r>
              <a:rPr lang="ru-RU" dirty="0" smtClean="0"/>
              <a:t>» (2017 год) , номинация «Новые созвездия».</a:t>
            </a:r>
          </a:p>
          <a:p>
            <a:pPr algn="ctr"/>
            <a:r>
              <a:rPr lang="ru-RU" dirty="0" smtClean="0"/>
              <a:t>Рисунок Михаила </a:t>
            </a:r>
            <a:r>
              <a:rPr lang="ru-RU" dirty="0" err="1" smtClean="0"/>
              <a:t>Бруннера</a:t>
            </a:r>
            <a:r>
              <a:rPr lang="ru-RU" dirty="0" smtClean="0"/>
              <a:t> (2 класс). </a:t>
            </a:r>
            <a:r>
              <a:rPr lang="ru-RU" dirty="0" smtClean="0"/>
              <a:t>Скачать </a:t>
            </a:r>
            <a:r>
              <a:rPr lang="ru-RU" dirty="0" smtClean="0"/>
              <a:t>бланки с сайта «Моя астрономия» </a:t>
            </a:r>
            <a:r>
              <a:rPr lang="en-US" dirty="0" smtClean="0">
                <a:hlinkClick r:id="rId3"/>
              </a:rPr>
              <a:t>&gt;&gt;&gt;</a:t>
            </a:r>
            <a:endParaRPr lang="ru-RU" dirty="0"/>
          </a:p>
        </p:txBody>
      </p:sp>
      <p:pic>
        <p:nvPicPr>
          <p:cNvPr id="5" name="Рисунок 4" descr="U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71414"/>
            <a:ext cx="2857488" cy="20230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857232"/>
            <a:ext cx="220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Творческое задание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_Shishk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83928"/>
            <a:ext cx="4071966" cy="3559386"/>
          </a:xfrm>
          <a:prstGeom prst="rect">
            <a:avLst/>
          </a:prstGeom>
        </p:spPr>
      </p:pic>
      <p:pic>
        <p:nvPicPr>
          <p:cNvPr id="5" name="Рисунок 4" descr="Lyr_Savost'yanchik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674078"/>
            <a:ext cx="4214810" cy="3014942"/>
          </a:xfrm>
          <a:prstGeom prst="rect">
            <a:avLst/>
          </a:prstGeom>
        </p:spPr>
      </p:pic>
      <p:pic>
        <p:nvPicPr>
          <p:cNvPr id="6" name="Рисунок 5" descr="Cas_Savost'yanchik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14289"/>
            <a:ext cx="4500562" cy="3144651"/>
          </a:xfrm>
          <a:prstGeom prst="rect">
            <a:avLst/>
          </a:prstGeom>
        </p:spPr>
      </p:pic>
      <p:pic>
        <p:nvPicPr>
          <p:cNvPr id="7" name="Рисунок 6" descr="Lyr_Savost'yanchik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643314"/>
            <a:ext cx="4143372" cy="30364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214290"/>
            <a:ext cx="2586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Рисунок Кирилла Шишкина (5 класс)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унные собаки Паенок Ч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5563289" cy="6522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7752" y="5140123"/>
            <a:ext cx="3929090" cy="646331"/>
          </a:xfrm>
          <a:prstGeom prst="rect">
            <a:avLst/>
          </a:prstGeom>
          <a:solidFill>
            <a:srgbClr val="AADEF8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Марафон «Луна-2019</a:t>
            </a:r>
            <a:r>
              <a:rPr lang="ru-RU" dirty="0" smtClean="0"/>
              <a:t>»,</a:t>
            </a:r>
          </a:p>
          <a:p>
            <a:pPr algn="r"/>
            <a:r>
              <a:rPr lang="ru-RU" dirty="0" smtClean="0"/>
              <a:t>номинация «Знакомый </a:t>
            </a:r>
            <a:r>
              <a:rPr lang="ru-RU" dirty="0" smtClean="0"/>
              <a:t>лунный лик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00826" y="357166"/>
            <a:ext cx="220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Творческое задание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rol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978846"/>
            <a:ext cx="4071966" cy="4593270"/>
          </a:xfrm>
          <a:prstGeom prst="rect">
            <a:avLst/>
          </a:prstGeom>
        </p:spPr>
      </p:pic>
      <p:pic>
        <p:nvPicPr>
          <p:cNvPr id="3" name="Рисунок 2" descr="beregovo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000108"/>
            <a:ext cx="4000528" cy="45784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5852" y="6000768"/>
            <a:ext cx="361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Скачать контурную карту Луны </a:t>
            </a:r>
            <a:r>
              <a:rPr lang="en-US" dirty="0" smtClean="0">
                <a:hlinkClick r:id="rId4"/>
              </a:rPr>
              <a:t>&gt;&gt;&gt;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убовик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14290"/>
            <a:ext cx="6903558" cy="62737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15074" y="5643578"/>
            <a:ext cx="2743380" cy="646331"/>
          </a:xfrm>
          <a:prstGeom prst="rect">
            <a:avLst/>
          </a:prstGeom>
          <a:solidFill>
            <a:srgbClr val="AADEF8"/>
          </a:solidFill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Схема «лунного метро</a:t>
            </a:r>
            <a:r>
              <a:rPr lang="ru-RU" dirty="0" smtClean="0"/>
              <a:t>».</a:t>
            </a:r>
          </a:p>
          <a:p>
            <a:pPr algn="r"/>
            <a:r>
              <a:rPr lang="ru-RU" dirty="0" smtClean="0"/>
              <a:t>Михаил Дубовик (5 класс)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Y_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14290"/>
            <a:ext cx="60960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571604" y="4786322"/>
            <a:ext cx="717710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663300"/>
                </a:solidFill>
              </a:rPr>
              <a:t>Тройка лошадей может достигать скорости 50 км/ч (примерно 14 м/с). </a:t>
            </a:r>
          </a:p>
          <a:p>
            <a:pPr algn="ctr"/>
            <a:r>
              <a:rPr lang="ru-RU" sz="1800" dirty="0">
                <a:solidFill>
                  <a:srgbClr val="663300"/>
                </a:solidFill>
              </a:rPr>
              <a:t>А в космонавтике различают три разные </a:t>
            </a:r>
            <a:r>
              <a:rPr lang="ru-RU" sz="1800" b="1" dirty="0">
                <a:solidFill>
                  <a:srgbClr val="FF3300"/>
                </a:solidFill>
              </a:rPr>
              <a:t>космические скорости:</a:t>
            </a:r>
            <a:r>
              <a:rPr lang="ru-RU" sz="1800" dirty="0">
                <a:solidFill>
                  <a:srgbClr val="663300"/>
                </a:solidFill>
              </a:rPr>
              <a:t> </a:t>
            </a:r>
          </a:p>
          <a:p>
            <a:pPr algn="ctr"/>
            <a:r>
              <a:rPr lang="ru-RU" sz="1800" i="1" dirty="0">
                <a:solidFill>
                  <a:srgbClr val="663300"/>
                </a:solidFill>
              </a:rPr>
              <a:t>Первая космическая скорость – </a:t>
            </a:r>
            <a:r>
              <a:rPr lang="ru-RU" sz="1800" dirty="0">
                <a:solidFill>
                  <a:srgbClr val="663300"/>
                </a:solidFill>
              </a:rPr>
              <a:t>7,91 км/с, т.е. 7910 м/с. </a:t>
            </a:r>
          </a:p>
          <a:p>
            <a:pPr algn="ctr"/>
            <a:r>
              <a:rPr lang="ru-RU" sz="1800" i="1" dirty="0">
                <a:solidFill>
                  <a:srgbClr val="663300"/>
                </a:solidFill>
              </a:rPr>
              <a:t>Вторая космическая скорость</a:t>
            </a:r>
            <a:r>
              <a:rPr lang="ru-RU" sz="1800" dirty="0"/>
              <a:t> - </a:t>
            </a:r>
            <a:r>
              <a:rPr lang="ru-RU" sz="1800" dirty="0">
                <a:solidFill>
                  <a:srgbClr val="663300"/>
                </a:solidFill>
              </a:rPr>
              <a:t>11,19 км/с. </a:t>
            </a:r>
          </a:p>
          <a:p>
            <a:pPr algn="ctr"/>
            <a:r>
              <a:rPr lang="ru-RU" sz="1800" i="1" dirty="0">
                <a:solidFill>
                  <a:srgbClr val="663300"/>
                </a:solidFill>
              </a:rPr>
              <a:t>Третья космическая скорость</a:t>
            </a:r>
            <a:r>
              <a:rPr lang="ru-RU" sz="1800" dirty="0"/>
              <a:t> - </a:t>
            </a:r>
            <a:r>
              <a:rPr lang="ru-RU" sz="1800" dirty="0">
                <a:solidFill>
                  <a:srgbClr val="663300"/>
                </a:solidFill>
              </a:rPr>
              <a:t>16,67 км/с.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28"/>
            <a:ext cx="25003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Пример</a:t>
            </a:r>
          </a:p>
          <a:p>
            <a:r>
              <a:rPr lang="ru-RU" dirty="0" smtClean="0"/>
              <a:t>учебно-исследовательской работы</a:t>
            </a:r>
            <a:r>
              <a:rPr lang="ru-RU" dirty="0" smtClean="0"/>
              <a:t>:</a:t>
            </a:r>
          </a:p>
          <a:p>
            <a:r>
              <a:rPr lang="ru-RU" dirty="0" smtClean="0"/>
              <a:t>слайд </a:t>
            </a:r>
            <a:r>
              <a:rPr lang="ru-RU" dirty="0" smtClean="0"/>
              <a:t>из проекта </a:t>
            </a:r>
            <a:r>
              <a:rPr lang="ru-RU" b="1" dirty="0" smtClean="0"/>
              <a:t>«История </a:t>
            </a:r>
            <a:endParaRPr lang="en-US" b="1" dirty="0" smtClean="0"/>
          </a:p>
          <a:p>
            <a:r>
              <a:rPr lang="ru-RU" b="1" dirty="0" smtClean="0"/>
              <a:t>отечественной </a:t>
            </a:r>
            <a:endParaRPr lang="en-US" b="1" dirty="0" smtClean="0"/>
          </a:p>
          <a:p>
            <a:r>
              <a:rPr lang="ru-RU" b="1" dirty="0" smtClean="0"/>
              <a:t>космонавтики </a:t>
            </a:r>
            <a:endParaRPr lang="en-US" b="1" dirty="0" smtClean="0"/>
          </a:p>
          <a:p>
            <a:r>
              <a:rPr lang="ru-RU" b="1" dirty="0" smtClean="0"/>
              <a:t>в новогодних </a:t>
            </a:r>
            <a:endParaRPr lang="en-US" b="1" dirty="0" smtClean="0"/>
          </a:p>
          <a:p>
            <a:r>
              <a:rPr lang="ru-RU" b="1" dirty="0" smtClean="0"/>
              <a:t>открытках»</a:t>
            </a:r>
            <a:endParaRPr lang="en-US" b="1" dirty="0" smtClean="0"/>
          </a:p>
          <a:p>
            <a:r>
              <a:rPr lang="ru-RU" dirty="0" smtClean="0"/>
              <a:t>2010 год</a:t>
            </a:r>
          </a:p>
          <a:p>
            <a:endParaRPr lang="ru-RU" dirty="0" smtClean="0"/>
          </a:p>
          <a:p>
            <a:r>
              <a:rPr lang="ru-RU" dirty="0" smtClean="0"/>
              <a:t>Скачать полностью </a:t>
            </a:r>
            <a:r>
              <a:rPr lang="en-US" dirty="0" smtClean="0">
                <a:hlinkClick r:id="rId4"/>
              </a:rPr>
              <a:t>&gt;&gt;&gt;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800px-Flag_of_Pakist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602038"/>
            <a:ext cx="3954462" cy="2635250"/>
          </a:xfrm>
          <a:prstGeom prst="rect">
            <a:avLst/>
          </a:prstGeom>
          <a:noFill/>
        </p:spPr>
      </p:pic>
      <p:pic>
        <p:nvPicPr>
          <p:cNvPr id="19459" name="Picture 3" descr="800px-Flag_of_Maurita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76250"/>
            <a:ext cx="3959225" cy="2638425"/>
          </a:xfrm>
          <a:prstGeom prst="rect">
            <a:avLst/>
          </a:prstGeom>
          <a:noFill/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72000" y="1428736"/>
            <a:ext cx="43926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dirty="0"/>
              <a:t>На  флагах Мавритании и </a:t>
            </a:r>
            <a:r>
              <a:rPr lang="ru-RU" sz="1200" dirty="0" smtClean="0"/>
              <a:t>Пакистана тоже </a:t>
            </a:r>
            <a:r>
              <a:rPr lang="ru-RU" sz="1200" dirty="0"/>
              <a:t>изображены Луна и Венера</a:t>
            </a:r>
            <a:r>
              <a:rPr lang="ru-RU" sz="1200" dirty="0" smtClean="0"/>
              <a:t>, но</a:t>
            </a:r>
            <a:r>
              <a:rPr lang="ru-RU" sz="1200" dirty="0"/>
              <a:t>, с точки зрения астрономии</a:t>
            </a:r>
            <a:r>
              <a:rPr lang="ru-RU" sz="1200" dirty="0" smtClean="0"/>
              <a:t>, неправильно</a:t>
            </a:r>
            <a:r>
              <a:rPr lang="ru-RU" sz="1200" dirty="0"/>
              <a:t>. </a:t>
            </a:r>
          </a:p>
          <a:p>
            <a:r>
              <a:rPr lang="ru-RU" sz="1200" dirty="0"/>
              <a:t>На самом деле никакие светила не могут быть видны между «рогами» Луны, потому что неосвещённая часть лунного диска будет заслонять их.</a:t>
            </a:r>
          </a:p>
        </p:txBody>
      </p:sp>
      <p:pic>
        <p:nvPicPr>
          <p:cNvPr id="19462" name="Picture 6" descr="Moon_d_Venus_in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2574925"/>
            <a:ext cx="3590925" cy="36623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3438" y="500042"/>
            <a:ext cx="41294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Пример: слайд из проекта </a:t>
            </a:r>
          </a:p>
          <a:p>
            <a:r>
              <a:rPr lang="ru-RU" b="1" dirty="0" smtClean="0"/>
              <a:t>«Небесные светила на земных флагах»</a:t>
            </a:r>
          </a:p>
          <a:p>
            <a:r>
              <a:rPr lang="ru-RU" dirty="0" smtClean="0"/>
              <a:t>2007 год. Скачать полностью </a:t>
            </a:r>
            <a:r>
              <a:rPr lang="en-US" dirty="0" smtClean="0">
                <a:hlinkClick r:id="rId5"/>
              </a:rPr>
              <a:t>&gt;&gt;&gt;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D_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3653"/>
            <a:ext cx="9144000" cy="6319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1518" y="2643182"/>
            <a:ext cx="670963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Вводно-тренировочный курс </a:t>
            </a:r>
            <a:r>
              <a:rPr lang="ru-RU" dirty="0" smtClean="0">
                <a:solidFill>
                  <a:srgbClr val="FF0000"/>
                </a:solidFill>
                <a:hlinkClick r:id="rId4"/>
              </a:rPr>
              <a:t>"</a:t>
            </a:r>
            <a:r>
              <a:rPr lang="ru-RU" dirty="0" err="1" smtClean="0">
                <a:solidFill>
                  <a:srgbClr val="FF0000"/>
                </a:solidFill>
                <a:hlinkClick r:id="rId4"/>
              </a:rPr>
              <a:t>Астростарт</a:t>
            </a:r>
            <a:r>
              <a:rPr lang="ru-RU" dirty="0" smtClean="0">
                <a:solidFill>
                  <a:srgbClr val="FF0000"/>
                </a:solidFill>
                <a:hlinkClick r:id="rId4"/>
              </a:rPr>
              <a:t>" </a:t>
            </a:r>
            <a:r>
              <a:rPr lang="ru-RU" dirty="0" smtClean="0"/>
              <a:t>адресован школьникам 5-11 класса, впервые пробующих свои силы на олимпиадах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628" y="714356"/>
            <a:ext cx="196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hlinkClick r:id="rId5"/>
              </a:rPr>
              <a:t>ASTRODISTANT.RU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9043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282" y="1428736"/>
            <a:ext cx="878687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Курс содержит – 4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u="sng" dirty="0"/>
              <a:t>обучающих</a:t>
            </a:r>
            <a:r>
              <a:rPr lang="ru-RU" dirty="0"/>
              <a:t> </a:t>
            </a:r>
            <a:r>
              <a:rPr lang="ru-RU" dirty="0" smtClean="0"/>
              <a:t>тест</a:t>
            </a:r>
            <a:r>
              <a:rPr lang="en-US" dirty="0" smtClean="0"/>
              <a:t>a</a:t>
            </a:r>
            <a:r>
              <a:rPr lang="ru-RU" dirty="0" smtClean="0"/>
              <a:t> </a:t>
            </a:r>
            <a:r>
              <a:rPr lang="ru-RU" dirty="0"/>
              <a:t>по основным разделам </a:t>
            </a:r>
            <a:r>
              <a:rPr lang="ru-RU" b="1" dirty="0"/>
              <a:t>программы </a:t>
            </a:r>
            <a:r>
              <a:rPr lang="ru-RU" b="1" dirty="0" err="1"/>
              <a:t>ВсОШ</a:t>
            </a:r>
            <a:r>
              <a:rPr lang="ru-RU" dirty="0"/>
              <a:t>. Задания курса составлены таким образом, чтобы учащийся смог вспомнить и привести в систему астрономический материал, уже известный ему из школьных курсов естествознания, географии, математики и физики, а также получить некоторые специальные сведения по предмету. </a:t>
            </a:r>
          </a:p>
          <a:p>
            <a:endParaRPr lang="ru-RU" dirty="0"/>
          </a:p>
          <a:p>
            <a:r>
              <a:rPr lang="ru-RU" dirty="0"/>
              <a:t>Другая цель курса - помочь ученику понять, есть ли у него устойчивый интерес к предмету и готов ли он изучать астрономию на более высоком уровне. Учащимся, успешно освоившим курс, предлагается специализированная подготовка по предмету.</a:t>
            </a:r>
          </a:p>
          <a:p>
            <a:endParaRPr lang="ru-RU" dirty="0"/>
          </a:p>
          <a:p>
            <a:r>
              <a:rPr lang="ru-RU" dirty="0" smtClean="0"/>
              <a:t>В 2024-2025 учебном году на курсе «</a:t>
            </a:r>
            <a:r>
              <a:rPr lang="ru-RU" dirty="0" err="1"/>
              <a:t>Астростарт</a:t>
            </a:r>
            <a:r>
              <a:rPr lang="ru-RU" dirty="0"/>
              <a:t>» </a:t>
            </a:r>
            <a:r>
              <a:rPr lang="ru-RU" dirty="0" smtClean="0"/>
              <a:t>занимаются более ста школьников всех </a:t>
            </a:r>
            <a:r>
              <a:rPr lang="ru-RU" dirty="0"/>
              <a:t>возрастов из </a:t>
            </a:r>
            <a:r>
              <a:rPr lang="ru-RU" dirty="0" smtClean="0"/>
              <a:t>33 регионов России. Лидеры набрали более 600 баллов.</a:t>
            </a:r>
            <a:endParaRPr lang="ru-RU" dirty="0"/>
          </a:p>
          <a:p>
            <a:endParaRPr lang="ru-RU" dirty="0"/>
          </a:p>
          <a:p>
            <a:r>
              <a:rPr lang="ru-RU" u="sng" dirty="0" smtClean="0"/>
              <a:t>Курс </a:t>
            </a:r>
            <a:r>
              <a:rPr lang="ru-RU" u="sng" dirty="0"/>
              <a:t>может также быть использован учителями 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smtClean="0"/>
              <a:t>самообразования или для </a:t>
            </a:r>
            <a:r>
              <a:rPr lang="ru-RU" dirty="0"/>
              <a:t>организации учебного </a:t>
            </a:r>
            <a:r>
              <a:rPr lang="ru-RU" dirty="0" smtClean="0"/>
              <a:t>процесса.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14942" y="214290"/>
            <a:ext cx="3534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"</a:t>
            </a:r>
            <a:r>
              <a:rPr lang="ru-RU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Астростарт</a:t>
            </a: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"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ланетаВП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85860"/>
            <a:ext cx="3505200" cy="508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520" y="285728"/>
            <a:ext cx="8544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 такое пропедевтика?</a:t>
            </a:r>
          </a:p>
          <a:p>
            <a:r>
              <a:rPr lang="ru-RU" dirty="0" smtClean="0"/>
              <a:t>Попытка донести астрономические знания или стремление сформировать интерес?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041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Галатенко</a:t>
            </a:r>
            <a:r>
              <a:rPr lang="ru-RU" sz="1600" dirty="0" smtClean="0"/>
              <a:t> А.М., Панкратьева В.В.</a:t>
            </a:r>
          </a:p>
          <a:p>
            <a:r>
              <a:rPr lang="ru-RU" sz="1600" dirty="0" smtClean="0"/>
              <a:t>Планета ВПР-4. Издательство МЦНМО, 2020</a:t>
            </a:r>
            <a:endParaRPr lang="ru-RU" sz="1600" dirty="0"/>
          </a:p>
        </p:txBody>
      </p:sp>
      <p:pic>
        <p:nvPicPr>
          <p:cNvPr id="6" name="Рисунок 5" descr="ПланетаВПР_5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143116"/>
            <a:ext cx="4696968" cy="421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ектория_1jp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1226"/>
            <a:ext cx="9144000" cy="709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357686" y="5157629"/>
            <a:ext cx="4500594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Обучающий тест «Север, юг, восток, запад», </a:t>
            </a:r>
          </a:p>
          <a:p>
            <a:r>
              <a:rPr lang="en-US" dirty="0" smtClean="0"/>
              <a:t>I</a:t>
            </a:r>
            <a:r>
              <a:rPr lang="ru-RU" dirty="0" smtClean="0"/>
              <a:t> уровень программы (все классы). </a:t>
            </a:r>
          </a:p>
          <a:p>
            <a:r>
              <a:rPr lang="ru-RU" dirty="0" smtClean="0"/>
              <a:t>Пример вопроса, актуализирующего знания из школьной программы.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43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00108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Спасибо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за внимание!</a:t>
            </a:r>
          </a:p>
          <a:p>
            <a:pPr algn="ctr"/>
            <a:endParaRPr lang="ru-RU" sz="1600" dirty="0" smtClean="0"/>
          </a:p>
          <a:p>
            <a:pPr algn="ctr"/>
            <a:endParaRPr lang="en-US" sz="1600" dirty="0" smtClean="0"/>
          </a:p>
          <a:p>
            <a:pPr algn="ctr"/>
            <a:r>
              <a:rPr lang="ru-RU" dirty="0" smtClean="0"/>
              <a:t>Адрес для связи: </a:t>
            </a:r>
            <a:r>
              <a:rPr lang="en-US" dirty="0" smtClean="0">
                <a:hlinkClick r:id="rId2"/>
              </a:rPr>
              <a:t>shatovskayanatalya@yandex.ru</a:t>
            </a:r>
            <a:endParaRPr lang="en-US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Веб-сайты</a:t>
            </a:r>
            <a:r>
              <a:rPr lang="ru-RU" dirty="0" smtClean="0"/>
              <a:t>: </a:t>
            </a:r>
            <a:endParaRPr lang="en-US" dirty="0" smtClean="0"/>
          </a:p>
          <a:p>
            <a:pPr algn="ctr"/>
            <a:r>
              <a:rPr lang="en-US" dirty="0" smtClean="0">
                <a:hlinkClick r:id="rId3"/>
              </a:rPr>
              <a:t>http://myastronomy.ru</a:t>
            </a:r>
            <a:endParaRPr lang="en-US" dirty="0" smtClean="0"/>
          </a:p>
          <a:p>
            <a:pPr algn="ctr"/>
            <a:r>
              <a:rPr lang="en-US" dirty="0" smtClean="0">
                <a:hlinkClick r:id="rId4"/>
              </a:rPr>
              <a:t>http://astrod</a:t>
            </a:r>
            <a:r>
              <a:rPr lang="en-US" dirty="0" smtClean="0">
                <a:solidFill>
                  <a:srgbClr val="3366FF"/>
                </a:solidFill>
                <a:hlinkClick r:id="rId4"/>
              </a:rPr>
              <a:t>istan</a:t>
            </a:r>
            <a:r>
              <a:rPr lang="en-US" dirty="0" smtClean="0">
                <a:hlinkClick r:id="rId4"/>
              </a:rPr>
              <a:t>t.ru</a:t>
            </a:r>
            <a:endParaRPr lang="ru-RU" dirty="0" smtClean="0"/>
          </a:p>
          <a:p>
            <a:pPr algn="ctr"/>
            <a:r>
              <a:rPr lang="en-US" u="sng" dirty="0" smtClean="0">
                <a:solidFill>
                  <a:srgbClr val="0000FF"/>
                </a:solidFill>
              </a:rPr>
              <a:t>https://astroteacher.ru/</a:t>
            </a:r>
            <a:endParaRPr lang="ru-RU" u="sng" dirty="0" smtClean="0">
              <a:solidFill>
                <a:srgbClr val="0000FF"/>
              </a:solidFill>
            </a:endParaRPr>
          </a:p>
          <a:p>
            <a:pPr algn="ctr"/>
            <a:endParaRPr lang="en-US" dirty="0" smtClean="0"/>
          </a:p>
          <a:p>
            <a:pPr algn="ctr"/>
            <a:r>
              <a:rPr lang="ru-RU" dirty="0" smtClean="0"/>
              <a:t>Группа </a:t>
            </a:r>
            <a:r>
              <a:rPr lang="ru-RU" dirty="0" err="1" smtClean="0"/>
              <a:t>ВКонтакте</a:t>
            </a:r>
            <a:endParaRPr lang="en-US" dirty="0" smtClean="0"/>
          </a:p>
          <a:p>
            <a:pPr algn="ctr"/>
            <a:r>
              <a:rPr lang="ru-RU" dirty="0" smtClean="0"/>
              <a:t>«Школьная астрономия </a:t>
            </a:r>
          </a:p>
          <a:p>
            <a:pPr algn="ctr"/>
            <a:r>
              <a:rPr lang="ru-RU" dirty="0" smtClean="0"/>
              <a:t>Московского региона» - </a:t>
            </a:r>
            <a:r>
              <a:rPr lang="en-US" dirty="0" smtClean="0">
                <a:hlinkClick r:id="rId5"/>
              </a:rPr>
              <a:t>https://vk.com/club63130633</a:t>
            </a:r>
            <a:endParaRPr lang="ru-RU" dirty="0"/>
          </a:p>
        </p:txBody>
      </p:sp>
      <p:pic>
        <p:nvPicPr>
          <p:cNvPr id="3" name="Picture 2" descr="http://myastronomy.ru/IMAGE/Photo2302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857232"/>
            <a:ext cx="3384550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ланетаВПР_11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6960" y="2643182"/>
            <a:ext cx="4274196" cy="2553270"/>
          </a:xfrm>
          <a:prstGeom prst="rect">
            <a:avLst/>
          </a:prstGeom>
        </p:spPr>
      </p:pic>
      <p:pic>
        <p:nvPicPr>
          <p:cNvPr id="5" name="Рисунок 4" descr="ПланетаВПР_1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5521108"/>
            <a:ext cx="4286280" cy="1087731"/>
          </a:xfrm>
          <a:prstGeom prst="rect">
            <a:avLst/>
          </a:prstGeom>
        </p:spPr>
      </p:pic>
      <p:pic>
        <p:nvPicPr>
          <p:cNvPr id="6" name="Рисунок 5" descr="ПланетаВПР_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798" y="1286280"/>
            <a:ext cx="4478202" cy="5357430"/>
          </a:xfrm>
          <a:prstGeom prst="rect">
            <a:avLst/>
          </a:prstGeom>
        </p:spPr>
      </p:pic>
      <p:pic>
        <p:nvPicPr>
          <p:cNvPr id="7" name="Рисунок 6" descr="ПланетаВПР_10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500042"/>
            <a:ext cx="4312346" cy="18043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282" y="357166"/>
            <a:ext cx="4041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Галатенко</a:t>
            </a:r>
            <a:r>
              <a:rPr lang="ru-RU" sz="1600" dirty="0" smtClean="0"/>
              <a:t> А.М., Панкратьева В.В.</a:t>
            </a:r>
          </a:p>
          <a:p>
            <a:r>
              <a:rPr lang="ru-RU" sz="1600" dirty="0" smtClean="0"/>
              <a:t>Планета ВПР-4. Издательство МЦНМО, 2020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рота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0"/>
            <a:ext cx="4265243" cy="6858000"/>
          </a:xfrm>
          <a:prstGeom prst="rect">
            <a:avLst/>
          </a:prstGeom>
        </p:spPr>
      </p:pic>
      <p:pic>
        <p:nvPicPr>
          <p:cNvPr id="3" name="Рисунок 2" descr="Сирота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9" y="0"/>
            <a:ext cx="445851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8860" y="3071810"/>
            <a:ext cx="556190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 2017 году в журнале «</a:t>
            </a:r>
            <a:r>
              <a:rPr lang="ru-RU" dirty="0" err="1" smtClean="0"/>
              <a:t>Квантик</a:t>
            </a:r>
            <a:r>
              <a:rPr lang="ru-RU" dirty="0" smtClean="0"/>
              <a:t>»  была опубликована </a:t>
            </a:r>
          </a:p>
          <a:p>
            <a:pPr algn="r"/>
            <a:r>
              <a:rPr lang="ru-RU" dirty="0" smtClean="0"/>
              <a:t>серия статей Валерии Сироты о планетах.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14744" y="5000636"/>
            <a:ext cx="424564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Статьи доступны  на портале </a:t>
            </a:r>
            <a:r>
              <a:rPr lang="en-US" dirty="0" smtClean="0"/>
              <a:t>elementy.ru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28860" y="1571612"/>
            <a:ext cx="336701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Начальная школа: что почитать?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2285992"/>
            <a:ext cx="283000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Сатурн – планета в шляпе </a:t>
            </a:r>
            <a:r>
              <a:rPr lang="en-US" sz="1600" b="1" dirty="0" smtClean="0">
                <a:hlinkClick r:id="rId4"/>
              </a:rPr>
              <a:t>&gt;&gt;&gt;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евитанВселенна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990" y="66667"/>
            <a:ext cx="2549538" cy="3433771"/>
          </a:xfrm>
          <a:prstGeom prst="rect">
            <a:avLst/>
          </a:prstGeom>
        </p:spPr>
      </p:pic>
      <p:pic>
        <p:nvPicPr>
          <p:cNvPr id="7" name="Рисунок 6" descr="Gomul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855" y="3357562"/>
            <a:ext cx="2591739" cy="3410182"/>
          </a:xfrm>
          <a:prstGeom prst="rect">
            <a:avLst/>
          </a:prstGeom>
        </p:spPr>
      </p:pic>
      <p:pic>
        <p:nvPicPr>
          <p:cNvPr id="9" name="Рисунок 8" descr="Vankli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495" y="71414"/>
            <a:ext cx="2227199" cy="3357586"/>
          </a:xfrm>
          <a:prstGeom prst="rect">
            <a:avLst/>
          </a:prstGeom>
        </p:spPr>
      </p:pic>
      <p:pic>
        <p:nvPicPr>
          <p:cNvPr id="11" name="Рисунок 10" descr="Словари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9721" y="3000372"/>
            <a:ext cx="2561043" cy="3711656"/>
          </a:xfrm>
          <a:prstGeom prst="rect">
            <a:avLst/>
          </a:prstGeom>
        </p:spPr>
      </p:pic>
      <p:pic>
        <p:nvPicPr>
          <p:cNvPr id="12" name="Рисунок 11" descr="ЛевитанМалышам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05" y="71438"/>
            <a:ext cx="2771479" cy="3357562"/>
          </a:xfrm>
          <a:prstGeom prst="rect">
            <a:avLst/>
          </a:prstGeom>
        </p:spPr>
      </p:pic>
      <p:pic>
        <p:nvPicPr>
          <p:cNvPr id="8" name="Рисунок 7" descr="Lapin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886" y="3357562"/>
            <a:ext cx="2583353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m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605"/>
            <a:ext cx="9144000" cy="63387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1142984"/>
            <a:ext cx="8643999" cy="1477328"/>
          </a:xfrm>
          <a:prstGeom prst="rect">
            <a:avLst/>
          </a:prstGeom>
          <a:solidFill>
            <a:srgbClr val="AADEF8"/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Плейлист</a:t>
            </a:r>
            <a:r>
              <a:rPr lang="ru-RU" dirty="0" smtClean="0"/>
              <a:t> канала </a:t>
            </a:r>
            <a:r>
              <a:rPr lang="ru-RU" b="1" dirty="0" smtClean="0"/>
              <a:t>«Наука для детей»</a:t>
            </a:r>
            <a:r>
              <a:rPr lang="ru-RU" dirty="0" smtClean="0"/>
              <a:t>: </a:t>
            </a:r>
          </a:p>
          <a:p>
            <a:endParaRPr lang="ru-RU" dirty="0" smtClean="0"/>
          </a:p>
          <a:p>
            <a:r>
              <a:rPr lang="ru-RU" dirty="0" smtClean="0">
                <a:hlinkClick r:id="rId3"/>
              </a:rPr>
              <a:t>Солнце </a:t>
            </a:r>
            <a:r>
              <a:rPr lang="en-US" dirty="0" smtClean="0">
                <a:hlinkClick r:id="rId3"/>
              </a:rPr>
              <a:t>&gt;&gt;&gt;</a:t>
            </a:r>
            <a:r>
              <a:rPr lang="en-US" dirty="0" smtClean="0"/>
              <a:t> </a:t>
            </a:r>
            <a:r>
              <a:rPr lang="ru-RU" dirty="0" smtClean="0"/>
              <a:t>	</a:t>
            </a:r>
            <a:r>
              <a:rPr lang="ru-RU" dirty="0" smtClean="0">
                <a:hlinkClick r:id="rId4"/>
              </a:rPr>
              <a:t>Луна </a:t>
            </a:r>
            <a:r>
              <a:rPr lang="en-US" dirty="0" smtClean="0">
                <a:hlinkClick r:id="rId4"/>
              </a:rPr>
              <a:t>&gt;&gt;&gt;</a:t>
            </a:r>
            <a:r>
              <a:rPr lang="ru-RU" dirty="0" smtClean="0"/>
              <a:t>		</a:t>
            </a:r>
            <a:r>
              <a:rPr lang="ru-RU" dirty="0" smtClean="0">
                <a:hlinkClick r:id="rId5"/>
              </a:rPr>
              <a:t>Меркурий &gt;&gt;&gt;  </a:t>
            </a:r>
            <a:r>
              <a:rPr lang="ru-RU" dirty="0" smtClean="0"/>
              <a:t>	</a:t>
            </a:r>
            <a:r>
              <a:rPr lang="ru-RU" dirty="0" smtClean="0">
                <a:hlinkClick r:id="rId6"/>
              </a:rPr>
              <a:t>Венера &gt;&gt;&gt; </a:t>
            </a:r>
            <a:r>
              <a:rPr lang="ru-RU" dirty="0" smtClean="0"/>
              <a:t>	 </a:t>
            </a:r>
            <a:r>
              <a:rPr lang="ru-RU" dirty="0" smtClean="0">
                <a:hlinkClick r:id="rId7"/>
              </a:rPr>
              <a:t>Земля &gt;&gt;&gt;</a:t>
            </a:r>
            <a:r>
              <a:rPr lang="ru-RU" dirty="0" smtClean="0"/>
              <a:t>  </a:t>
            </a:r>
            <a:r>
              <a:rPr lang="ru-RU" dirty="0" smtClean="0">
                <a:hlinkClick r:id="rId8"/>
              </a:rPr>
              <a:t>Марс &gt;&gt;&gt;  </a:t>
            </a:r>
            <a:r>
              <a:rPr lang="ru-RU" dirty="0" smtClean="0"/>
              <a:t>	</a:t>
            </a:r>
            <a:r>
              <a:rPr lang="ru-RU" dirty="0" smtClean="0">
                <a:hlinkClick r:id="rId9"/>
              </a:rPr>
              <a:t>Юпитер &gt;&gt;&gt;</a:t>
            </a:r>
            <a:r>
              <a:rPr lang="ru-RU" dirty="0" smtClean="0"/>
              <a:t>  	</a:t>
            </a:r>
            <a:r>
              <a:rPr lang="ru-RU" dirty="0" smtClean="0">
                <a:hlinkClick r:id="rId10"/>
              </a:rPr>
              <a:t>Сатурн &gt;&gt;&gt;  </a:t>
            </a:r>
            <a:r>
              <a:rPr lang="ru-RU" dirty="0" smtClean="0"/>
              <a:t>	</a:t>
            </a:r>
            <a:r>
              <a:rPr lang="ru-RU" dirty="0" smtClean="0">
                <a:hlinkClick r:id="rId11"/>
              </a:rPr>
              <a:t>Уран &gt;&gt;&gt;</a:t>
            </a:r>
            <a:r>
              <a:rPr lang="ru-RU" dirty="0" smtClean="0"/>
              <a:t>		</a:t>
            </a:r>
            <a:r>
              <a:rPr lang="ru-RU" dirty="0" smtClean="0">
                <a:hlinkClick r:id="rId12"/>
              </a:rPr>
              <a:t>Нептун &gt;&gt;&gt;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74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5715016"/>
            <a:ext cx="8527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Сайт </a:t>
            </a:r>
            <a:r>
              <a:rPr lang="en-US" dirty="0" smtClean="0">
                <a:hlinkClick r:id="rId3" action="ppaction://hlinkfile"/>
              </a:rPr>
              <a:t>SundialZone.com</a:t>
            </a:r>
            <a:r>
              <a:rPr lang="en-US" dirty="0" smtClean="0"/>
              <a:t> </a:t>
            </a:r>
            <a:r>
              <a:rPr lang="ru-RU" dirty="0" smtClean="0"/>
              <a:t> предлагает современный технологичный способ организации</a:t>
            </a:r>
          </a:p>
          <a:p>
            <a:r>
              <a:rPr lang="ru-RU" dirty="0" smtClean="0"/>
              <a:t>учебного проекта со школьниками. По данным </a:t>
            </a:r>
            <a:r>
              <a:rPr lang="ru-RU" dirty="0" err="1" smtClean="0"/>
              <a:t>google</a:t>
            </a:r>
            <a:r>
              <a:rPr lang="ru-RU" dirty="0" smtClean="0"/>
              <a:t> </a:t>
            </a:r>
            <a:r>
              <a:rPr lang="ru-RU" dirty="0" err="1" smtClean="0"/>
              <a:t>maps</a:t>
            </a:r>
            <a:r>
              <a:rPr lang="ru-RU" dirty="0" smtClean="0"/>
              <a:t> программа рисует </a:t>
            </a:r>
          </a:p>
          <a:p>
            <a:r>
              <a:rPr lang="ru-RU" dirty="0" smtClean="0"/>
              <a:t>развёртку для вертикальных солнечных часов (на окно или на стену).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428868"/>
            <a:ext cx="8501122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Создать свои вертикальные солнечные часы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785918" y="5072074"/>
            <a:ext cx="553337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/>
              <a:t>Г</a:t>
            </a:r>
            <a:r>
              <a:rPr lang="ru-RU" sz="2400" dirty="0" smtClean="0"/>
              <a:t>отовое занятие для </a:t>
            </a:r>
            <a:r>
              <a:rPr lang="ru-RU" sz="2400" dirty="0" err="1" smtClean="0"/>
              <a:t>младшеклассников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857232"/>
            <a:ext cx="220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Творческое задание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0430" y="214290"/>
            <a:ext cx="245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Практическое задание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A_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23" y="0"/>
            <a:ext cx="884535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1112</Words>
  <Application>Microsoft Office PowerPoint</Application>
  <PresentationFormat>Экран (4:3)</PresentationFormat>
  <Paragraphs>183</Paragraphs>
  <Slides>31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Nataly</dc:creator>
  <cp:lastModifiedBy>Пользователь Windows</cp:lastModifiedBy>
  <cp:revision>307</cp:revision>
  <dcterms:created xsi:type="dcterms:W3CDTF">2024-04-07T09:38:29Z</dcterms:created>
  <dcterms:modified xsi:type="dcterms:W3CDTF">2025-01-24T06:09:29Z</dcterms:modified>
</cp:coreProperties>
</file>