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82" r:id="rId3"/>
    <p:sldId id="283" r:id="rId4"/>
    <p:sldId id="267" r:id="rId5"/>
    <p:sldId id="269" r:id="rId6"/>
    <p:sldId id="272" r:id="rId7"/>
    <p:sldId id="270" r:id="rId8"/>
    <p:sldId id="268" r:id="rId9"/>
    <p:sldId id="263" r:id="rId10"/>
    <p:sldId id="264" r:id="rId11"/>
    <p:sldId id="271" r:id="rId12"/>
    <p:sldId id="262" r:id="rId13"/>
    <p:sldId id="265" r:id="rId14"/>
    <p:sldId id="274" r:id="rId15"/>
    <p:sldId id="275" r:id="rId16"/>
    <p:sldId id="280" r:id="rId17"/>
    <p:sldId id="276" r:id="rId18"/>
    <p:sldId id="281" r:id="rId19"/>
    <p:sldId id="277" r:id="rId20"/>
    <p:sldId id="278" r:id="rId21"/>
    <p:sldId id="266" r:id="rId22"/>
    <p:sldId id="26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BDEFF"/>
    <a:srgbClr val="8FDAFF"/>
    <a:srgbClr val="71D0FF"/>
    <a:srgbClr val="99CCFF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86" autoAdjust="0"/>
    <p:restoredTop sz="94660"/>
  </p:normalViewPr>
  <p:slideViewPr>
    <p:cSldViewPr>
      <p:cViewPr>
        <p:scale>
          <a:sx n="120" d="100"/>
          <a:sy n="120" d="100"/>
        </p:scale>
        <p:origin x="-139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08E28-93C9-4672-A277-D48EB7C809F0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BA68B-C62D-4944-9BBB-FDE7CEFC5B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3EB71B-6579-4A8E-B70E-409C404D4C0B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5943CB-9947-4EC4-8C27-7E75C8CCCE6A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2C6956-D900-4E73-A532-37E15E0F8B89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B178-B52A-4C10-8A5E-AA1445CC8F9B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C11F-F6FA-469E-9912-094AE41A9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B178-B52A-4C10-8A5E-AA1445CC8F9B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C11F-F6FA-469E-9912-094AE41A9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B178-B52A-4C10-8A5E-AA1445CC8F9B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C11F-F6FA-469E-9912-094AE41A9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B178-B52A-4C10-8A5E-AA1445CC8F9B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C11F-F6FA-469E-9912-094AE41A9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B178-B52A-4C10-8A5E-AA1445CC8F9B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C11F-F6FA-469E-9912-094AE41A9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B178-B52A-4C10-8A5E-AA1445CC8F9B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C11F-F6FA-469E-9912-094AE41A9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B178-B52A-4C10-8A5E-AA1445CC8F9B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C11F-F6FA-469E-9912-094AE41A9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B178-B52A-4C10-8A5E-AA1445CC8F9B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C11F-F6FA-469E-9912-094AE41A9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B178-B52A-4C10-8A5E-AA1445CC8F9B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C11F-F6FA-469E-9912-094AE41A9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B178-B52A-4C10-8A5E-AA1445CC8F9B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C11F-F6FA-469E-9912-094AE41A9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B178-B52A-4C10-8A5E-AA1445CC8F9B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C11F-F6FA-469E-9912-094AE41A9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5B178-B52A-4C10-8A5E-AA1445CC8F9B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8C11F-F6FA-469E-9912-094AE41A9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strodistant.ru/course/view.php?id=1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astrodistant.ru/course/view.php?id=12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astronom.ru/linkpics/Nabludeniya_zvezdnogo_neba_Vazhorov.E.pdf" TargetMode="External"/><Relationship Id="rId3" Type="http://schemas.openxmlformats.org/officeDocument/2006/relationships/hyperlink" Target="https://testuser7.narod.ru/School4/Andrianov.pdf" TargetMode="External"/><Relationship Id="rId7" Type="http://schemas.openxmlformats.org/officeDocument/2006/relationships/hyperlink" Target="https://kpfu.ru/portal/docs/F_1959000255/Zhuchkov..R.Ya..Astrofotografiya.v.zadachakh.pdf" TargetMode="External"/><Relationship Id="rId2" Type="http://schemas.openxmlformats.org/officeDocument/2006/relationships/hyperlink" Target="https://astro.uni-altai.ru/teacher/pril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p.vsu.by/bitstream/123456789/13751/1/12-20.pdf" TargetMode="External"/><Relationship Id="rId5" Type="http://schemas.openxmlformats.org/officeDocument/2006/relationships/hyperlink" Target="https://journal.kruzhok.org/unions/tpost/7c8zemzf91-observatoriya-na-shkolnoi-krishe" TargetMode="External"/><Relationship Id="rId4" Type="http://schemas.openxmlformats.org/officeDocument/2006/relationships/hyperlink" Target="https://www.phantastike.com/astronomy/didaktika_astronomii_livitan/djvu/view/" TargetMode="External"/><Relationship Id="rId9" Type="http://schemas.openxmlformats.org/officeDocument/2006/relationships/hyperlink" Target="https://www.realsky.ru/articles/book/whatobserve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yastronomy.ru/" TargetMode="External"/><Relationship Id="rId2" Type="http://schemas.openxmlformats.org/officeDocument/2006/relationships/hyperlink" Target="mailto:shatovskayanatalya@yandex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https://vk.com/club63130633" TargetMode="External"/><Relationship Id="rId4" Type="http://schemas.openxmlformats.org/officeDocument/2006/relationships/hyperlink" Target="http://astrodistant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yastronomy.ru/PAGE/Articles/Doklad280212.doc" TargetMode="External"/><Relationship Id="rId2" Type="http://schemas.openxmlformats.org/officeDocument/2006/relationships/hyperlink" Target="http://astroturnir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tube.ru/video/33776fc9a1a3243dc942bbc268eb0fd6/" TargetMode="External"/><Relationship Id="rId5" Type="http://schemas.openxmlformats.org/officeDocument/2006/relationships/hyperlink" Target="http://myastronomy.ru/PAGE/Articles/TournamentArticle.pdf" TargetMode="External"/><Relationship Id="rId4" Type="http://schemas.openxmlformats.org/officeDocument/2006/relationships/hyperlink" Target="http://myastronomy.ru/PAGE/Articles/Odisseya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Голубой_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0"/>
            <a:ext cx="3786182" cy="2604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050" y="464746"/>
            <a:ext cx="62151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/>
              <a:t>ОТКРЫТЫЙ ДИСТАНЦИОННЫЙ</a:t>
            </a:r>
            <a:r>
              <a:rPr lang="en-US" sz="1600" b="1" i="1" dirty="0" smtClean="0"/>
              <a:t> </a:t>
            </a:r>
            <a:r>
              <a:rPr lang="ru-RU" sz="1600" b="1" i="1" dirty="0" smtClean="0"/>
              <a:t>МЕТОДИЧЕСКИЙ СЕМИНАР</a:t>
            </a:r>
            <a:endParaRPr lang="ru-RU" sz="1600" dirty="0" smtClean="0"/>
          </a:p>
          <a:p>
            <a:pPr algn="r"/>
            <a:r>
              <a:rPr lang="ru-RU" sz="1600" b="1" i="1" dirty="0" smtClean="0"/>
              <a:t>УЧИТЕЛЕЙ АСТРОНОМИИ</a:t>
            </a:r>
            <a:r>
              <a:rPr lang="en-US" sz="1600" b="1" i="1" dirty="0" smtClean="0"/>
              <a:t> </a:t>
            </a:r>
            <a:r>
              <a:rPr lang="ru-RU" sz="1600" b="1" i="1" dirty="0" smtClean="0"/>
              <a:t>И АСТРОПЕДАГОГОВ</a:t>
            </a:r>
          </a:p>
          <a:p>
            <a:pPr algn="r"/>
            <a:r>
              <a:rPr lang="en-US" sz="2000" b="1" i="1" dirty="0" smtClean="0"/>
              <a:t>https://astroteacher.ru/</a:t>
            </a:r>
            <a:endParaRPr lang="ru-RU" sz="20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3071810"/>
            <a:ext cx="9144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dirty="0" smtClean="0"/>
          </a:p>
          <a:p>
            <a:pPr algn="ctr"/>
            <a:r>
              <a:rPr lang="ru-RU" sz="3200" b="1" i="1" dirty="0" smtClean="0"/>
              <a:t>«Наблюдательные задачи </a:t>
            </a:r>
            <a:r>
              <a:rPr lang="ru-RU" sz="3200" b="1" i="1" dirty="0" err="1"/>
              <a:t>А</a:t>
            </a:r>
            <a:r>
              <a:rPr lang="ru-RU" sz="3200" b="1" i="1" dirty="0" err="1" smtClean="0"/>
              <a:t>стротурнира</a:t>
            </a:r>
            <a:r>
              <a:rPr lang="ru-RU" sz="3200" b="1" i="1" dirty="0" smtClean="0"/>
              <a:t>»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err="1" smtClean="0"/>
              <a:t>Н.Е.Шатовская</a:t>
            </a:r>
            <a:r>
              <a:rPr lang="ru-RU" sz="2400" dirty="0" smtClean="0"/>
              <a:t>, к.п.н., школа № 179 г.Москвы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16 апреля 2025 года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140965" y="1285860"/>
            <a:ext cx="44855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i="1" dirty="0" smtClean="0"/>
          </a:p>
          <a:p>
            <a:pPr algn="ctr"/>
            <a:r>
              <a:rPr lang="ru-RU" sz="2000" b="1" i="1" dirty="0" smtClean="0"/>
              <a:t>ТЕМА:</a:t>
            </a:r>
          </a:p>
          <a:p>
            <a:pPr algn="ctr"/>
            <a:r>
              <a:rPr lang="ru-RU" sz="2400" b="1" i="1" dirty="0" smtClean="0"/>
              <a:t>Астрономические наблюдения </a:t>
            </a:r>
          </a:p>
          <a:p>
            <a:pPr algn="ctr"/>
            <a:r>
              <a:rPr lang="ru-RU" sz="2400" b="1" i="1" dirty="0" smtClean="0"/>
              <a:t>со школьниками</a:t>
            </a:r>
            <a:endParaRPr lang="ru-RU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53551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628800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Астротурнир-2011. </a:t>
            </a:r>
            <a:r>
              <a:rPr lang="ru-RU" b="1" dirty="0"/>
              <a:t>Полярная звезда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dirty="0" smtClean="0"/>
              <a:t>Используя </a:t>
            </a:r>
            <a:r>
              <a:rPr lang="ru-RU" dirty="0"/>
              <a:t>телескоп или длиннофокусный объектив, сделайте несколько фотографий приполярной области неба. Предложите </a:t>
            </a:r>
            <a:r>
              <a:rPr lang="ru-RU" i="1" u="sng" dirty="0" smtClean="0"/>
              <a:t>наиболее простой</a:t>
            </a:r>
            <a:r>
              <a:rPr lang="ru-RU" dirty="0" smtClean="0"/>
              <a:t> </a:t>
            </a:r>
            <a:r>
              <a:rPr lang="ru-RU" dirty="0"/>
              <a:t>способ экспериментального доказательства (с помощью фотографирования или иного метода) того, что Полярная звезда расположена не точно в точке Северного полюса Мира, а почти на расстоянии градуса от неё. Проведите исследования. Реализуйте свои предложения, получите результаты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857232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Простые вещи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4286256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Астротурнир-2019</a:t>
            </a:r>
            <a:r>
              <a:rPr lang="ru-RU" b="1" dirty="0"/>
              <a:t>. Наклон эклиптики</a:t>
            </a:r>
            <a:r>
              <a:rPr lang="ru-RU" b="1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Предложите </a:t>
            </a:r>
            <a:r>
              <a:rPr lang="ru-RU" dirty="0"/>
              <a:t>способ или несколько способов экспериментального определения угла наклона плоскости эклиптики к плоскости небесного экватора. Проведите наблюдения в первых трёх недель февраля, получите результаты.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256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402_174656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03" y="0"/>
            <a:ext cx="833799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6876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Астротурнир-2021. Исследования </a:t>
            </a:r>
            <a:r>
              <a:rPr lang="ru-RU" b="1" dirty="0"/>
              <a:t>Луны.</a:t>
            </a:r>
          </a:p>
          <a:p>
            <a:r>
              <a:rPr lang="ru-RU" dirty="0" smtClean="0"/>
              <a:t>Луна </a:t>
            </a:r>
            <a:r>
              <a:rPr lang="ru-RU" dirty="0"/>
              <a:t>– ближайшее небесное тело. Довольно много сведений о ней астрономы получили ещё в </a:t>
            </a:r>
            <a:r>
              <a:rPr lang="ru-RU" dirty="0" err="1"/>
              <a:t>дотелескопическую</a:t>
            </a:r>
            <a:r>
              <a:rPr lang="ru-RU" dirty="0"/>
              <a:t> эпоху. Давайте повторим их путь: понаблюдаем за Луной невооружённым глазом и из полученных данных вычислим характеристики Луны и её орбиты (а может быть, получим сведения и о других космических телах?) В рамках задачи считаем, что Ваши коллеги уже провели наблюдения Луны из различных точек Земли и, таким образом, суточный параллакс Луны стал известен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2577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Невооружённым глазом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4070" y="3874715"/>
            <a:ext cx="82643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Астротурнир-2014. </a:t>
            </a:r>
            <a:r>
              <a:rPr lang="ru-RU" b="1" dirty="0" smtClean="0"/>
              <a:t>Орбита </a:t>
            </a:r>
            <a:r>
              <a:rPr lang="ru-RU" b="1" dirty="0"/>
              <a:t>Юпитера. </a:t>
            </a:r>
          </a:p>
          <a:p>
            <a:endParaRPr lang="ru-RU" b="1" dirty="0"/>
          </a:p>
          <a:p>
            <a:r>
              <a:rPr lang="ru-RU" dirty="0" smtClean="0"/>
              <a:t>Определите </a:t>
            </a:r>
            <a:r>
              <a:rPr lang="ru-RU" dirty="0"/>
              <a:t>радиус орбиты Юпитера на основе наблюдений планеты невооружённым глазом летом-осенью 201</a:t>
            </a:r>
            <a:r>
              <a:rPr lang="en-US" dirty="0"/>
              <a:t>3</a:t>
            </a:r>
            <a:r>
              <a:rPr lang="ru-RU" dirty="0"/>
              <a:t> – зимой 201</a:t>
            </a:r>
            <a:r>
              <a:rPr lang="en-US" dirty="0"/>
              <a:t>4</a:t>
            </a:r>
            <a:r>
              <a:rPr lang="ru-RU" dirty="0"/>
              <a:t>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190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31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мотивам текущих событий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168632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Астротурнир-2012. Лунное </a:t>
            </a:r>
            <a:r>
              <a:rPr lang="ru-RU" b="1" dirty="0"/>
              <a:t>затмение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dirty="0" smtClean="0"/>
              <a:t>Теневые </a:t>
            </a:r>
            <a:r>
              <a:rPr lang="ru-RU" dirty="0"/>
              <a:t>фазы полного лунного затмения 10 декабря 2011 года будут видны на всей территории России и Казахстана. Определите по наблюдениям затмения его максимальную фазу, оцените звёздную величину </a:t>
            </a:r>
            <a:r>
              <a:rPr lang="ru-RU" dirty="0" err="1"/>
              <a:t>затменной</a:t>
            </a:r>
            <a:r>
              <a:rPr lang="ru-RU" dirty="0"/>
              <a:t> Луны в момент наибольшей фазы, опишите явление по шкале Данжона.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2070" y="3068960"/>
            <a:ext cx="81863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Астротурнир-2025. </a:t>
            </a:r>
            <a:r>
              <a:rPr lang="ru-RU" b="1" dirty="0"/>
              <a:t>Луна «высокая» и «низкая». 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В последние годы для обозначения периодов с наибольшей и наименьшей высотой кульминации полной Луны в одни и те же месяцы различных лет стали употребляться термины «высокая Луна» и «низкая Луна» соответственно. (Термины далеко не общепринятые, но будем их использовать в этой задаче). </a:t>
            </a:r>
          </a:p>
          <a:p>
            <a:r>
              <a:rPr lang="ru-RU" dirty="0"/>
              <a:t>Какие наблюдения можно провести, чтобы выяснить, в январе-феврале 2025 года Луна является «высокой» или «низкой»? Предложите несколько способов и проведите соответствующие наблюдения. Сделайте выводы. Определите (оцените) из наблюдений наклон лунной орбиты к плоскости эклиптики и текущее положение восходящего узла лунной орбиты по отношению к точке весеннего равноденствия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8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1" descr="AD_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3538"/>
            <a:ext cx="9269413" cy="632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3214688" y="500063"/>
            <a:ext cx="5929312" cy="1323975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В  марте 2020 года на портале поддержки астрономического самообразования школьников </a:t>
            </a:r>
            <a:r>
              <a:rPr lang="en-US" sz="1600">
                <a:solidFill>
                  <a:schemeClr val="bg1"/>
                </a:solidFill>
              </a:rPr>
              <a:t>astrodistant.ru </a:t>
            </a:r>
            <a:r>
              <a:rPr lang="ru-RU" sz="1600">
                <a:solidFill>
                  <a:schemeClr val="bg1"/>
                </a:solidFill>
              </a:rPr>
              <a:t>стартовал новый проект - круглогодичная интеллектуальная игра для наблюдателей </a:t>
            </a:r>
          </a:p>
          <a:p>
            <a:r>
              <a:rPr lang="ru-RU" sz="1600">
                <a:solidFill>
                  <a:schemeClr val="bg1"/>
                </a:solidFill>
                <a:hlinkClick r:id="rId4"/>
              </a:rPr>
              <a:t>«Астротурнир-онлайн»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1428750" y="5715000"/>
            <a:ext cx="7715250" cy="830263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За пять лет была накоплена база простых исследовательских заданий для школьников 7-9 классов.  Фактически астротурнир-онлайн представляет собой </a:t>
            </a:r>
            <a:r>
              <a:rPr lang="ru-RU" sz="1600" u="sng">
                <a:solidFill>
                  <a:schemeClr val="bg1"/>
                </a:solidFill>
              </a:rPr>
              <a:t>пропедевтический уровень учебно-исследовательской работы школьников</a:t>
            </a:r>
            <a:r>
              <a:rPr lang="ru-RU" sz="1600">
                <a:solidFill>
                  <a:schemeClr val="bg1"/>
                </a:solidFill>
              </a:rPr>
              <a:t>.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692912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857752" y="3786190"/>
            <a:ext cx="3643338" cy="2308324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Структурно игра состоит из четырёх этапов </a:t>
            </a:r>
            <a:r>
              <a:rPr lang="ru-RU" sz="1600" dirty="0" smtClean="0">
                <a:solidFill>
                  <a:schemeClr val="bg1"/>
                </a:solidFill>
              </a:rPr>
              <a:t> (</a:t>
            </a:r>
            <a:r>
              <a:rPr lang="ru-RU" sz="1600" dirty="0">
                <a:solidFill>
                  <a:schemeClr val="bg1"/>
                </a:solidFill>
              </a:rPr>
              <a:t>по сезонам года) и двенадцати месячных туров.  Присоединиться к игре можно в любой момент. Многие задания являются сезонными (т.е. повторяются), другие посвящены текущим астрономическим событиям. Ежемесячно обновляется рейтинг достижений участников.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667265" cy="660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9320" y="142852"/>
            <a:ext cx="4237522" cy="657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428625" y="285750"/>
            <a:ext cx="8143875" cy="830263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</a:rPr>
              <a:t>Пример наблюдательного задания игры </a:t>
            </a:r>
            <a:r>
              <a:rPr lang="ru-RU" sz="1600">
                <a:solidFill>
                  <a:schemeClr val="bg1"/>
                </a:solidFill>
                <a:hlinkClick r:id="rId2"/>
              </a:rPr>
              <a:t>«Астротурнир-онлайн». </a:t>
            </a:r>
            <a:endParaRPr lang="ru-RU" sz="1600">
              <a:solidFill>
                <a:schemeClr val="bg1"/>
              </a:solidFill>
            </a:endParaRPr>
          </a:p>
          <a:p>
            <a:pPr algn="ctr"/>
            <a:r>
              <a:rPr lang="ru-RU" sz="1600">
                <a:solidFill>
                  <a:schemeClr val="bg1"/>
                </a:solidFill>
              </a:rPr>
              <a:t>Существенно, что задания турнира, как правило, не требуют специального оборудования и выполнимы даже в условиях городской засветки.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428750"/>
            <a:ext cx="8977312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1"/>
            <a:ext cx="9144000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1" descr="AD_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"/>
            <a:ext cx="91440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4643438" y="5429250"/>
            <a:ext cx="4286250" cy="338138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Пример задания конструкторского типа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1025_1437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1" descr="AD_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477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Рисунок 2" descr="AD_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0"/>
            <a:ext cx="4214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3714750" y="4071938"/>
            <a:ext cx="3143250" cy="338137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Пример ученической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642918"/>
            <a:ext cx="77153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Несколько полезных ссылок:</a:t>
            </a:r>
          </a:p>
          <a:p>
            <a:endParaRPr lang="ru-RU" sz="800" dirty="0" smtClean="0"/>
          </a:p>
          <a:p>
            <a:r>
              <a:rPr lang="ru-RU" dirty="0" smtClean="0"/>
              <a:t>«Астрономические наблюдения</a:t>
            </a:r>
            <a:r>
              <a:rPr lang="en-US" dirty="0" smtClean="0"/>
              <a:t> </a:t>
            </a:r>
            <a:r>
              <a:rPr lang="ru-RU" dirty="0" smtClean="0"/>
              <a:t>под руководством учителя» </a:t>
            </a:r>
          </a:p>
          <a:p>
            <a:r>
              <a:rPr lang="ru-RU" dirty="0" smtClean="0"/>
              <a:t>(фрагмент советской методички к курсу астрономии для выпускного класса </a:t>
            </a:r>
          </a:p>
          <a:p>
            <a:r>
              <a:rPr lang="ru-RU" dirty="0" smtClean="0"/>
              <a:t>средней школы, предусматривавшему 4 часа вечерних наблюдений) </a:t>
            </a:r>
            <a:r>
              <a:rPr lang="en-US" dirty="0" smtClean="0">
                <a:hlinkClick r:id="rId2"/>
              </a:rPr>
              <a:t>&gt;&gt;&gt;</a:t>
            </a:r>
            <a:endParaRPr lang="ru-RU" dirty="0" smtClean="0"/>
          </a:p>
          <a:p>
            <a:endParaRPr lang="ru-RU" sz="800" dirty="0" smtClean="0"/>
          </a:p>
          <a:p>
            <a:r>
              <a:rPr lang="ru-RU" dirty="0" smtClean="0"/>
              <a:t>Н.К.Андрианов, </a:t>
            </a:r>
            <a:r>
              <a:rPr lang="ru-RU" dirty="0" err="1" smtClean="0"/>
              <a:t>А.Д.Марленский</a:t>
            </a:r>
            <a:r>
              <a:rPr lang="ru-RU" dirty="0" smtClean="0"/>
              <a:t> «Астрономические наблюдения в школе». </a:t>
            </a:r>
          </a:p>
          <a:p>
            <a:r>
              <a:rPr lang="ru-RU" dirty="0" smtClean="0"/>
              <a:t>Книга для учителя, 1987 год </a:t>
            </a:r>
            <a:r>
              <a:rPr lang="en-US" dirty="0" smtClean="0">
                <a:hlinkClick r:id="rId3"/>
              </a:rPr>
              <a:t>&gt;&gt;&gt;</a:t>
            </a:r>
            <a:endParaRPr lang="en-US" dirty="0" smtClean="0"/>
          </a:p>
          <a:p>
            <a:endParaRPr lang="en-US" sz="800" dirty="0" smtClean="0"/>
          </a:p>
          <a:p>
            <a:r>
              <a:rPr lang="ru-RU" dirty="0" smtClean="0"/>
              <a:t>Е.П.Левитан «Дидактика астрономии», 2004 год, </a:t>
            </a:r>
          </a:p>
          <a:p>
            <a:r>
              <a:rPr lang="ru-RU" dirty="0" smtClean="0"/>
              <a:t>глава </a:t>
            </a:r>
            <a:r>
              <a:rPr lang="en-US" dirty="0" smtClean="0"/>
              <a:t>V</a:t>
            </a:r>
            <a:r>
              <a:rPr lang="ru-RU" dirty="0" smtClean="0"/>
              <a:t> «Школьные астрономические наблюдения» </a:t>
            </a:r>
            <a:r>
              <a:rPr lang="en-US" dirty="0" smtClean="0">
                <a:hlinkClick r:id="rId4"/>
              </a:rPr>
              <a:t>&gt;&gt;&gt;</a:t>
            </a:r>
            <a:endParaRPr lang="ru-RU" dirty="0" smtClean="0"/>
          </a:p>
          <a:p>
            <a:endParaRPr lang="ru-RU" sz="800" dirty="0" smtClean="0"/>
          </a:p>
          <a:p>
            <a:r>
              <a:rPr lang="ru-RU" dirty="0" smtClean="0"/>
              <a:t>«</a:t>
            </a:r>
            <a:r>
              <a:rPr lang="ru-RU" dirty="0" smtClean="0"/>
              <a:t>Обсерватория на школьной </a:t>
            </a:r>
            <a:r>
              <a:rPr lang="ru-RU" dirty="0" smtClean="0"/>
              <a:t>крыше» (в школе № 1502 г.Москвы) </a:t>
            </a:r>
            <a:r>
              <a:rPr lang="en-US" dirty="0" smtClean="0">
                <a:hlinkClick r:id="rId5"/>
              </a:rPr>
              <a:t>&gt;&gt;&gt;</a:t>
            </a:r>
            <a:endParaRPr lang="ru-RU" dirty="0" smtClean="0"/>
          </a:p>
          <a:p>
            <a:endParaRPr lang="ru-RU" sz="800" dirty="0" smtClean="0"/>
          </a:p>
          <a:p>
            <a:r>
              <a:rPr lang="ru-RU" dirty="0" err="1" smtClean="0"/>
              <a:t>И.В.Галузо</a:t>
            </a:r>
            <a:r>
              <a:rPr lang="ru-RU" dirty="0" smtClean="0"/>
              <a:t> «Простейшие астрономические наблюдения звёздного неба» (невооружённым глазом). 2018 год </a:t>
            </a:r>
            <a:r>
              <a:rPr lang="en-US" dirty="0" smtClean="0">
                <a:hlinkClick r:id="rId6"/>
              </a:rPr>
              <a:t>&gt;&gt;&gt;</a:t>
            </a:r>
            <a:endParaRPr lang="ru-RU" dirty="0" smtClean="0"/>
          </a:p>
          <a:p>
            <a:endParaRPr lang="ru-RU" sz="800" dirty="0" smtClean="0"/>
          </a:p>
          <a:p>
            <a:r>
              <a:rPr lang="ru-RU" dirty="0" smtClean="0"/>
              <a:t>Р.Я.Жучков</a:t>
            </a:r>
            <a:r>
              <a:rPr lang="ru-RU" dirty="0" smtClean="0"/>
              <a:t>, </a:t>
            </a:r>
            <a:r>
              <a:rPr lang="ru-RU" dirty="0" err="1" smtClean="0"/>
              <a:t>Е.Н.Типикина</a:t>
            </a:r>
            <a:r>
              <a:rPr lang="ru-RU" dirty="0" smtClean="0"/>
              <a:t> «Астрофотография в задачах». 2017 год </a:t>
            </a:r>
            <a:r>
              <a:rPr lang="en-US" dirty="0" smtClean="0">
                <a:hlinkClick r:id="rId7"/>
              </a:rPr>
              <a:t>&gt;&gt;&gt;</a:t>
            </a:r>
            <a:endParaRPr lang="ru-RU" dirty="0" smtClean="0"/>
          </a:p>
          <a:p>
            <a:endParaRPr lang="ru-RU" sz="800" dirty="0" smtClean="0"/>
          </a:p>
          <a:p>
            <a:r>
              <a:rPr lang="ru-RU" dirty="0" err="1" smtClean="0"/>
              <a:t>Э.В.Важоров</a:t>
            </a:r>
            <a:r>
              <a:rPr lang="ru-RU" dirty="0" smtClean="0"/>
              <a:t> «Наблюдения </a:t>
            </a:r>
            <a:r>
              <a:rPr lang="ru-RU" dirty="0" smtClean="0"/>
              <a:t>звездного неба в бинокль и подзорную </a:t>
            </a:r>
            <a:r>
              <a:rPr lang="ru-RU" dirty="0" smtClean="0"/>
              <a:t>трубу».</a:t>
            </a:r>
          </a:p>
          <a:p>
            <a:r>
              <a:rPr lang="ru-RU" dirty="0" smtClean="0"/>
              <a:t>Книга для любителя астрономии </a:t>
            </a:r>
            <a:r>
              <a:rPr lang="en-US" dirty="0" smtClean="0">
                <a:hlinkClick r:id="rId8"/>
              </a:rPr>
              <a:t>&gt;&gt;&gt;</a:t>
            </a:r>
            <a:endParaRPr lang="en-US" dirty="0" smtClean="0"/>
          </a:p>
          <a:p>
            <a:endParaRPr lang="en-US" sz="800" dirty="0" smtClean="0"/>
          </a:p>
          <a:p>
            <a:r>
              <a:rPr lang="ru-RU" dirty="0" smtClean="0"/>
              <a:t>ЧТО наблюдать? КАК наблюдать? </a:t>
            </a:r>
            <a:r>
              <a:rPr lang="ru-RU" dirty="0" smtClean="0"/>
              <a:t>- </a:t>
            </a:r>
            <a:r>
              <a:rPr lang="ru-RU" dirty="0" smtClean="0"/>
              <a:t>подборка статей редактора сайта "</a:t>
            </a:r>
            <a:r>
              <a:rPr lang="ru-RU" dirty="0" err="1" smtClean="0"/>
              <a:t>RealSky</a:t>
            </a:r>
            <a:r>
              <a:rPr lang="ru-RU" dirty="0" smtClean="0"/>
              <a:t>" Романа </a:t>
            </a:r>
            <a:r>
              <a:rPr lang="ru-RU" dirty="0" err="1" smtClean="0"/>
              <a:t>Бакая</a:t>
            </a:r>
            <a:r>
              <a:rPr lang="ru-RU" dirty="0" smtClean="0"/>
              <a:t>, 2010 год </a:t>
            </a:r>
            <a:r>
              <a:rPr lang="en-US" dirty="0" smtClean="0">
                <a:hlinkClick r:id="rId9"/>
              </a:rPr>
              <a:t>&gt;&gt;&gt;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00108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Спасибо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за внимание!</a:t>
            </a:r>
          </a:p>
          <a:p>
            <a:pPr algn="ctr"/>
            <a:endParaRPr lang="ru-RU" sz="1600" dirty="0" smtClean="0"/>
          </a:p>
          <a:p>
            <a:pPr algn="ctr"/>
            <a:endParaRPr lang="en-US" sz="1600" dirty="0" smtClean="0"/>
          </a:p>
          <a:p>
            <a:pPr algn="ctr"/>
            <a:r>
              <a:rPr lang="ru-RU" dirty="0" smtClean="0"/>
              <a:t>Адрес для связи: </a:t>
            </a:r>
            <a:r>
              <a:rPr lang="en-US" dirty="0" smtClean="0">
                <a:hlinkClick r:id="rId2"/>
              </a:rPr>
              <a:t>shatovskayanatalya@yandex.ru</a:t>
            </a:r>
            <a:endParaRPr lang="en-US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Веб-сайты</a:t>
            </a:r>
            <a:r>
              <a:rPr lang="ru-RU" dirty="0" smtClean="0"/>
              <a:t>: </a:t>
            </a:r>
            <a:endParaRPr lang="en-US" dirty="0" smtClean="0"/>
          </a:p>
          <a:p>
            <a:pPr algn="ctr"/>
            <a:r>
              <a:rPr lang="en-US" dirty="0" smtClean="0">
                <a:hlinkClick r:id="rId3"/>
              </a:rPr>
              <a:t>http://myastronomy.ru</a:t>
            </a:r>
            <a:endParaRPr lang="en-US" dirty="0" smtClean="0"/>
          </a:p>
          <a:p>
            <a:pPr algn="ctr"/>
            <a:r>
              <a:rPr lang="en-US" dirty="0" smtClean="0">
                <a:hlinkClick r:id="rId4"/>
              </a:rPr>
              <a:t>http://astrod</a:t>
            </a:r>
            <a:r>
              <a:rPr lang="en-US" dirty="0" smtClean="0">
                <a:solidFill>
                  <a:srgbClr val="3366FF"/>
                </a:solidFill>
                <a:hlinkClick r:id="rId4"/>
              </a:rPr>
              <a:t>istan</a:t>
            </a:r>
            <a:r>
              <a:rPr lang="en-US" dirty="0" smtClean="0">
                <a:hlinkClick r:id="rId4"/>
              </a:rPr>
              <a:t>t.ru</a:t>
            </a:r>
            <a:endParaRPr lang="ru-RU" dirty="0" smtClean="0"/>
          </a:p>
          <a:p>
            <a:pPr algn="ctr"/>
            <a:r>
              <a:rPr lang="en-US" u="sng" dirty="0" smtClean="0">
                <a:solidFill>
                  <a:srgbClr val="0000FF"/>
                </a:solidFill>
              </a:rPr>
              <a:t>https://astroteacher.ru/</a:t>
            </a:r>
            <a:endParaRPr lang="ru-RU" u="sng" dirty="0" smtClean="0">
              <a:solidFill>
                <a:srgbClr val="0000FF"/>
              </a:solidFill>
            </a:endParaRPr>
          </a:p>
          <a:p>
            <a:pPr algn="ctr"/>
            <a:endParaRPr lang="en-US" dirty="0" smtClean="0"/>
          </a:p>
          <a:p>
            <a:pPr algn="ctr"/>
            <a:r>
              <a:rPr lang="ru-RU" dirty="0" smtClean="0"/>
              <a:t>Группа </a:t>
            </a:r>
            <a:r>
              <a:rPr lang="ru-RU" dirty="0" err="1" smtClean="0"/>
              <a:t>ВКонтакте</a:t>
            </a:r>
            <a:endParaRPr lang="en-US" dirty="0" smtClean="0"/>
          </a:p>
          <a:p>
            <a:pPr algn="ctr"/>
            <a:r>
              <a:rPr lang="ru-RU" dirty="0" smtClean="0"/>
              <a:t>«Школьная астрономия </a:t>
            </a:r>
          </a:p>
          <a:p>
            <a:pPr algn="ctr"/>
            <a:r>
              <a:rPr lang="ru-RU" dirty="0" smtClean="0"/>
              <a:t>Московского региона» - </a:t>
            </a:r>
            <a:r>
              <a:rPr lang="en-US" dirty="0" smtClean="0">
                <a:hlinkClick r:id="rId5"/>
              </a:rPr>
              <a:t>https://vk.com/club63130633</a:t>
            </a:r>
            <a:endParaRPr lang="ru-RU" dirty="0"/>
          </a:p>
        </p:txBody>
      </p:sp>
      <p:pic>
        <p:nvPicPr>
          <p:cNvPr id="3" name="Picture 2" descr="http://myastronomy.ru/IMAGE/Photo2302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857232"/>
            <a:ext cx="3384550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8694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1025_150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14356"/>
            <a:ext cx="821537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Школа № 179 г.Москвы – постоянный участник </a:t>
            </a:r>
          </a:p>
          <a:p>
            <a:r>
              <a:rPr lang="ru-RU" dirty="0" smtClean="0"/>
              <a:t>Астрономического турнира школьников -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astroturnir.ru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Об </a:t>
            </a:r>
            <a:r>
              <a:rPr lang="ru-RU" dirty="0" err="1" smtClean="0"/>
              <a:t>Астротурнире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dirty="0" smtClean="0"/>
              <a:t>Статья </a:t>
            </a:r>
            <a:r>
              <a:rPr lang="ru-RU" dirty="0" smtClean="0">
                <a:hlinkClick r:id="rId3"/>
              </a:rPr>
              <a:t>"«</a:t>
            </a:r>
            <a:r>
              <a:rPr lang="ru-RU" dirty="0" err="1" smtClean="0">
                <a:hlinkClick r:id="rId3"/>
              </a:rPr>
              <a:t>Астротурнир</a:t>
            </a:r>
            <a:r>
              <a:rPr lang="ru-RU" dirty="0" smtClean="0">
                <a:hlinkClick r:id="rId3"/>
              </a:rPr>
              <a:t> – новая форма внеурочной работы по астрономии»"</a:t>
            </a:r>
            <a:r>
              <a:rPr lang="ru-RU" dirty="0" smtClean="0"/>
              <a:t> - Материалы ХI Международной научно-методической конференции «Физическое образование: проблемы и перспективы развития». Часть 2. – М.: МПГУ, 2012, стр.110-112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Статья </a:t>
            </a:r>
            <a:r>
              <a:rPr lang="ru-RU" dirty="0" smtClean="0">
                <a:hlinkClick r:id="rId4"/>
              </a:rPr>
              <a:t>«Одиссея капитана и его команды»</a:t>
            </a:r>
            <a:r>
              <a:rPr lang="ru-RU" dirty="0" smtClean="0"/>
              <a:t> - журнал "Физика" (приложение к газете "Первое сентября") № 11 за 2015 г., электронное приложение.</a:t>
            </a:r>
          </a:p>
          <a:p>
            <a:endParaRPr lang="ru-RU" dirty="0" smtClean="0"/>
          </a:p>
          <a:p>
            <a:r>
              <a:rPr lang="ru-RU" dirty="0" smtClean="0"/>
              <a:t>Статья</a:t>
            </a:r>
            <a:r>
              <a:rPr lang="ru-RU" dirty="0" smtClean="0"/>
              <a:t> </a:t>
            </a:r>
            <a:r>
              <a:rPr lang="ru-RU" dirty="0" smtClean="0">
                <a:hlinkClick r:id="rId5"/>
              </a:rPr>
              <a:t>"Астрономический турнир как форма организации учебно-исследовательской работы школьников"</a:t>
            </a:r>
            <a:r>
              <a:rPr lang="ru-RU" dirty="0" smtClean="0"/>
              <a:t> (в соавторстве с </a:t>
            </a:r>
            <a:r>
              <a:rPr lang="ru-RU" dirty="0" err="1" smtClean="0"/>
              <a:t>Р.Р.Акметдиновым</a:t>
            </a:r>
            <a:r>
              <a:rPr lang="ru-RU" dirty="0" smtClean="0"/>
              <a:t>). - журнал "Физика в школе" N 1 за 2022 г., стр. </a:t>
            </a:r>
            <a:r>
              <a:rPr lang="ru-RU" dirty="0" smtClean="0"/>
              <a:t>56-62</a:t>
            </a:r>
          </a:p>
          <a:p>
            <a:endParaRPr lang="ru-RU" dirty="0" smtClean="0"/>
          </a:p>
          <a:p>
            <a:r>
              <a:rPr lang="ru-RU" dirty="0" smtClean="0">
                <a:hlinkClick r:id="rId6"/>
              </a:rPr>
              <a:t>Видеофильм об </a:t>
            </a:r>
            <a:r>
              <a:rPr lang="ru-RU" dirty="0" err="1" smtClean="0">
                <a:hlinkClick r:id="rId6"/>
              </a:rPr>
              <a:t>Астротурнире</a:t>
            </a:r>
            <a:r>
              <a:rPr lang="ru-RU" dirty="0" smtClean="0"/>
              <a:t> (2021 год)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403_144908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060"/>
            <a:ext cx="9144000" cy="5897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402_183249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5"/>
            <a:ext cx="9144000" cy="6172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403_111647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95"/>
            <a:ext cx="9144000" cy="6709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403_115125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624"/>
            <a:ext cx="9144000" cy="601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412776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Астротурнир-2012. Определение широты.</a:t>
            </a:r>
          </a:p>
          <a:p>
            <a:endParaRPr lang="ru-RU" b="1" dirty="0"/>
          </a:p>
          <a:p>
            <a:r>
              <a:rPr lang="ru-RU" dirty="0" smtClean="0"/>
              <a:t>Вы </a:t>
            </a:r>
            <a:r>
              <a:rPr lang="ru-RU" dirty="0"/>
              <a:t>находитесь на балконе южной стороны дома, впереди – городской пейзаж, многоэтажная застройка вместо горизонта. Возможности наблюдения северной половины неба нет. Предложите </a:t>
            </a:r>
            <a:r>
              <a:rPr lang="ru-RU" i="1" u="sng" dirty="0"/>
              <a:t>наиболее простой</a:t>
            </a:r>
            <a:r>
              <a:rPr lang="ru-RU" dirty="0"/>
              <a:t> способ экспериментального определения широты местности вашего пребывания. В Вашем распоряжении то, что бывает в обычной квартире, плюс (непрофессиональное) оборудование любителя астрономии. Исследования нужно провести в течение одной ясной ночи февраля 2012 г. Проведите исследования. Реализуйте свои предложения, получите результаты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4500570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Астротурнир-2010. Оконные </a:t>
            </a:r>
            <a:r>
              <a:rPr lang="ru-RU" b="1" dirty="0"/>
              <a:t>стёкла. 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Проведите исследования и выясните, насколько оконные стёкла (все 2-3 стекла в окне или стеклопакет) мешают астрономическим наблюдениям. Критерии, по которым следует оценивать эти эффекты, определите самостоятельно.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646153"/>
            <a:ext cx="335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условиях отсутствия условий…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16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703</Words>
  <Application>Microsoft Office PowerPoint</Application>
  <PresentationFormat>Экран (4:3)</PresentationFormat>
  <Paragraphs>100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52</cp:revision>
  <dcterms:created xsi:type="dcterms:W3CDTF">2024-04-06T07:44:37Z</dcterms:created>
  <dcterms:modified xsi:type="dcterms:W3CDTF">2025-04-16T16:28:21Z</dcterms:modified>
</cp:coreProperties>
</file>